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0" r:id="rId8"/>
    <p:sldId id="261" r:id="rId9"/>
    <p:sldId id="275" r:id="rId10"/>
    <p:sldId id="262" r:id="rId11"/>
    <p:sldId id="263" r:id="rId12"/>
    <p:sldId id="264" r:id="rId13"/>
    <p:sldId id="265" r:id="rId14"/>
    <p:sldId id="267" r:id="rId15"/>
    <p:sldId id="266" r:id="rId16"/>
    <p:sldId id="276" r:id="rId17"/>
    <p:sldId id="277"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90" d="100"/>
          <a:sy n="90" d="100"/>
        </p:scale>
        <p:origin x="84"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07A4-5658-4956-8F56-0F3F80B9F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9989C3-CF78-493B-855E-59445FBDA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74BBCE-B306-4ADB-8E38-390B0DD911AA}"/>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5" name="Footer Placeholder 4">
            <a:extLst>
              <a:ext uri="{FF2B5EF4-FFF2-40B4-BE49-F238E27FC236}">
                <a16:creationId xmlns:a16="http://schemas.microsoft.com/office/drawing/2014/main" id="{DC697DA8-6F98-46CD-9D44-DD86658F5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5C8D6-B235-4225-BCEF-0E2CBD74F4E4}"/>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347775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846F-B015-4410-A247-A609158F59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EDB16E-9359-4C4D-BCC9-4477364005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75602-A3CD-4F67-AAA3-CE87BF1AE0B1}"/>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5" name="Footer Placeholder 4">
            <a:extLst>
              <a:ext uri="{FF2B5EF4-FFF2-40B4-BE49-F238E27FC236}">
                <a16:creationId xmlns:a16="http://schemas.microsoft.com/office/drawing/2014/main" id="{C98F5CD8-497D-4772-B036-D3EFA1719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2914D-3B52-440D-9B14-1DA610B24A87}"/>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55410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9780D5-6940-408E-B57F-16529C25C7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1F95CF-9908-4EAC-8296-99374399D2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BA08D-5D9A-4AEB-BB23-9A33836755B0}"/>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5" name="Footer Placeholder 4">
            <a:extLst>
              <a:ext uri="{FF2B5EF4-FFF2-40B4-BE49-F238E27FC236}">
                <a16:creationId xmlns:a16="http://schemas.microsoft.com/office/drawing/2014/main" id="{F94FB334-1BD6-4E4D-AC55-A89D5FFD9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7DD2E-159D-4C19-8174-1FFED0AC3969}"/>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302605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667-247F-48FB-BD02-CF8C4B842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6BBF7-8B04-4BDD-9B2A-FD80C602BE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22AEA-0C56-4303-A635-994F14B059DC}"/>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5" name="Footer Placeholder 4">
            <a:extLst>
              <a:ext uri="{FF2B5EF4-FFF2-40B4-BE49-F238E27FC236}">
                <a16:creationId xmlns:a16="http://schemas.microsoft.com/office/drawing/2014/main" id="{AF6B258C-02FA-4F53-9029-65E4D3092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C2AA9-00A2-48E9-A1A9-6CFB58611F92}"/>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20344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192E-F117-4829-96D4-AA7F7CE3CB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67BB05-E465-46AE-B972-D887FEB76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E104CD-F00E-44BE-A3E0-687E4D2679F1}"/>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5" name="Footer Placeholder 4">
            <a:extLst>
              <a:ext uri="{FF2B5EF4-FFF2-40B4-BE49-F238E27FC236}">
                <a16:creationId xmlns:a16="http://schemas.microsoft.com/office/drawing/2014/main" id="{435F900E-6811-4EA8-9BD3-6813E1769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9E952-341D-4643-B3AB-569A88E1718D}"/>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287879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216C-BAB3-4D66-854B-A6E1F39B3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DBC67-26C8-4F9D-A52A-6B877C9B4F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0ADDBE-192E-4F8B-998F-6CF607817E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A278D8-6A44-47B6-8964-09408BCC8074}"/>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6" name="Footer Placeholder 5">
            <a:extLst>
              <a:ext uri="{FF2B5EF4-FFF2-40B4-BE49-F238E27FC236}">
                <a16:creationId xmlns:a16="http://schemas.microsoft.com/office/drawing/2014/main" id="{C1A1E606-776C-45FE-B09D-F3005B4A6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2A29C-5394-40EE-BEDC-5578FA5EC938}"/>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165494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8F16-1FCD-4D5D-97D6-A87AA9AD56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C6EE58-466E-4E68-93CD-634A86E44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DA3862-C8CA-4B70-8EED-8143DADA29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C94EF-8D9A-4E85-BE70-378C8B075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73DB9E-01A1-47FD-B99E-62926D7A15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DD2D6-DC8D-4E44-9619-C3F53151C7A9}"/>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8" name="Footer Placeholder 7">
            <a:extLst>
              <a:ext uri="{FF2B5EF4-FFF2-40B4-BE49-F238E27FC236}">
                <a16:creationId xmlns:a16="http://schemas.microsoft.com/office/drawing/2014/main" id="{D45A5263-F35F-4B43-B521-B4AA0A7C0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41F1F-1E20-4EA8-8108-1D68371A1185}"/>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15626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88CE-A4F4-4D6F-9E3A-82E0E2A38C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A0B2A-5E52-4256-9AB8-D7033CA959F5}"/>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4" name="Footer Placeholder 3">
            <a:extLst>
              <a:ext uri="{FF2B5EF4-FFF2-40B4-BE49-F238E27FC236}">
                <a16:creationId xmlns:a16="http://schemas.microsoft.com/office/drawing/2014/main" id="{5E7432C9-6F15-4929-A1F7-FB6B95498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A9E166-2FCC-4EE1-A410-4C81E5A03E3E}"/>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1024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05E95-0CFF-49D3-A7D5-215A8C14A4A2}"/>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3" name="Footer Placeholder 2">
            <a:extLst>
              <a:ext uri="{FF2B5EF4-FFF2-40B4-BE49-F238E27FC236}">
                <a16:creationId xmlns:a16="http://schemas.microsoft.com/office/drawing/2014/main" id="{66C2E9F7-1C74-43DC-9CE5-D1E5D594AA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4A2295-DAAE-42E1-9C9D-CEA09CF285B1}"/>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218113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EFE6-1D45-4585-B516-4097759E8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BDBE59-7C1A-40D2-A722-B97DAB525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77BAC-5B2E-448D-B4BB-17BB5BA08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7D1140-5B2F-4270-8AFB-51D6713E1C75}"/>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6" name="Footer Placeholder 5">
            <a:extLst>
              <a:ext uri="{FF2B5EF4-FFF2-40B4-BE49-F238E27FC236}">
                <a16:creationId xmlns:a16="http://schemas.microsoft.com/office/drawing/2014/main" id="{8B1112F2-CFF3-496B-81C1-75AE3D25F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86D70-E6B5-45F8-93A1-6188FA02364C}"/>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36083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D25B-8BEE-4ECD-9D5B-7C49A4FAF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D26F6-B6E3-4BFB-B3BA-3878A97CA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C19216-E117-4331-BEAC-8B7D67F85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C54FA4-9FF2-43E6-AA19-4620BA260C5E}"/>
              </a:ext>
            </a:extLst>
          </p:cNvPr>
          <p:cNvSpPr>
            <a:spLocks noGrp="1"/>
          </p:cNvSpPr>
          <p:nvPr>
            <p:ph type="dt" sz="half" idx="10"/>
          </p:nvPr>
        </p:nvSpPr>
        <p:spPr/>
        <p:txBody>
          <a:bodyPr/>
          <a:lstStyle/>
          <a:p>
            <a:fld id="{4B4FF1E9-97F3-4614-99E5-16A940219EE6}" type="datetimeFigureOut">
              <a:rPr lang="en-US" smtClean="0"/>
              <a:t>8/11/2017</a:t>
            </a:fld>
            <a:endParaRPr lang="en-US"/>
          </a:p>
        </p:txBody>
      </p:sp>
      <p:sp>
        <p:nvSpPr>
          <p:cNvPr id="6" name="Footer Placeholder 5">
            <a:extLst>
              <a:ext uri="{FF2B5EF4-FFF2-40B4-BE49-F238E27FC236}">
                <a16:creationId xmlns:a16="http://schemas.microsoft.com/office/drawing/2014/main" id="{2673C52F-F0F3-41E7-8F34-9CA3CF03F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133AA-0F49-4A38-9CEC-88F675F9ADFE}"/>
              </a:ext>
            </a:extLst>
          </p:cNvPr>
          <p:cNvSpPr>
            <a:spLocks noGrp="1"/>
          </p:cNvSpPr>
          <p:nvPr>
            <p:ph type="sldNum" sz="quarter" idx="12"/>
          </p:nvPr>
        </p:nvSpPr>
        <p:spPr/>
        <p:txBody>
          <a:bodyPr/>
          <a:lstStyle/>
          <a:p>
            <a:fld id="{B8404F1F-FF55-4F87-B8D4-9F304A9A3B14}" type="slidenum">
              <a:rPr lang="en-US" smtClean="0"/>
              <a:t>‹#›</a:t>
            </a:fld>
            <a:endParaRPr lang="en-US"/>
          </a:p>
        </p:txBody>
      </p:sp>
    </p:spTree>
    <p:extLst>
      <p:ext uri="{BB962C8B-B14F-4D97-AF65-F5344CB8AC3E}">
        <p14:creationId xmlns:p14="http://schemas.microsoft.com/office/powerpoint/2010/main" val="116934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06C88-6F64-4725-90EB-F930B76BB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1044DB-324A-430B-80F1-C25DAF93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98DDA-38FB-4A06-BC77-3C345DA8D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FF1E9-97F3-4614-99E5-16A940219EE6}" type="datetimeFigureOut">
              <a:rPr lang="en-US" smtClean="0"/>
              <a:t>8/11/2017</a:t>
            </a:fld>
            <a:endParaRPr lang="en-US"/>
          </a:p>
        </p:txBody>
      </p:sp>
      <p:sp>
        <p:nvSpPr>
          <p:cNvPr id="5" name="Footer Placeholder 4">
            <a:extLst>
              <a:ext uri="{FF2B5EF4-FFF2-40B4-BE49-F238E27FC236}">
                <a16:creationId xmlns:a16="http://schemas.microsoft.com/office/drawing/2014/main" id="{6F0EAAEB-6D9B-4EE2-9A16-5C33B8852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1963D-E5D6-445B-A658-C29D87E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04F1F-FF55-4F87-B8D4-9F304A9A3B14}" type="slidenum">
              <a:rPr lang="en-US" smtClean="0"/>
              <a:t>‹#›</a:t>
            </a:fld>
            <a:endParaRPr lang="en-US"/>
          </a:p>
        </p:txBody>
      </p:sp>
    </p:spTree>
    <p:extLst>
      <p:ext uri="{BB962C8B-B14F-4D97-AF65-F5344CB8AC3E}">
        <p14:creationId xmlns:p14="http://schemas.microsoft.com/office/powerpoint/2010/main" val="108930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apwrims.ap.gov.in/"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CF77-A54C-4998-855D-E6A0D8B006C1}"/>
              </a:ext>
            </a:extLst>
          </p:cNvPr>
          <p:cNvSpPr>
            <a:spLocks noGrp="1"/>
          </p:cNvSpPr>
          <p:nvPr>
            <p:ph type="ctrTitle"/>
          </p:nvPr>
        </p:nvSpPr>
        <p:spPr>
          <a:xfrm>
            <a:off x="330877" y="1212783"/>
            <a:ext cx="11645900" cy="949313"/>
          </a:xfrm>
        </p:spPr>
        <p:txBody>
          <a:bodyPr>
            <a:normAutofit/>
          </a:bodyPr>
          <a:lstStyle/>
          <a:p>
            <a:r>
              <a:rPr lang="en-US" sz="2400" b="1" dirty="0">
                <a:solidFill>
                  <a:schemeClr val="accent6">
                    <a:lumMod val="50000"/>
                  </a:schemeClr>
                </a:solidFill>
                <a:latin typeface="Palatino Linotype" panose="02040502050505030304" pitchFamily="18" charset="0"/>
              </a:rPr>
              <a:t>GOVERNMENT OF ANDHRA PRADESH</a:t>
            </a:r>
            <a:br>
              <a:rPr lang="en-US" sz="2400" b="1" dirty="0">
                <a:solidFill>
                  <a:schemeClr val="accent6">
                    <a:lumMod val="50000"/>
                  </a:schemeClr>
                </a:solidFill>
                <a:latin typeface="Palatino Linotype" panose="02040502050505030304" pitchFamily="18" charset="0"/>
              </a:rPr>
            </a:br>
            <a:r>
              <a:rPr lang="en-US" sz="2400" b="1" dirty="0">
                <a:solidFill>
                  <a:schemeClr val="accent6">
                    <a:lumMod val="50000"/>
                  </a:schemeClr>
                </a:solidFill>
                <a:latin typeface="Palatino Linotype" panose="02040502050505030304" pitchFamily="18" charset="0"/>
              </a:rPr>
              <a:t>GROUND WATER AND WATER AUDIT DEPARTMENT</a:t>
            </a:r>
          </a:p>
        </p:txBody>
      </p:sp>
      <p:sp>
        <p:nvSpPr>
          <p:cNvPr id="3" name="Subtitle 2">
            <a:extLst>
              <a:ext uri="{FF2B5EF4-FFF2-40B4-BE49-F238E27FC236}">
                <a16:creationId xmlns:a16="http://schemas.microsoft.com/office/drawing/2014/main" id="{F38CA8AE-08BD-4B80-B3D3-944C63765AD2}"/>
              </a:ext>
            </a:extLst>
          </p:cNvPr>
          <p:cNvSpPr>
            <a:spLocks noGrp="1"/>
          </p:cNvSpPr>
          <p:nvPr>
            <p:ph type="subTitle" idx="1"/>
          </p:nvPr>
        </p:nvSpPr>
        <p:spPr>
          <a:xfrm>
            <a:off x="1293340" y="3052956"/>
            <a:ext cx="10025449" cy="1393916"/>
          </a:xfrm>
        </p:spPr>
        <p:txBody>
          <a:bodyPr>
            <a:noAutofit/>
          </a:bodyPr>
          <a:lstStyle/>
          <a:p>
            <a:r>
              <a:rPr lang="en-US" sz="2200" b="1" dirty="0">
                <a:solidFill>
                  <a:srgbClr val="C00000"/>
                </a:solidFill>
                <a:effectLst>
                  <a:outerShdw blurRad="38100" dist="38100" dir="2700000" algn="tl">
                    <a:srgbClr val="000000">
                      <a:alpha val="43137"/>
                    </a:srgbClr>
                  </a:outerShdw>
                </a:effectLst>
                <a:latin typeface="Palatino Linotype" panose="02040502050505030304" pitchFamily="18" charset="0"/>
              </a:rPr>
              <a:t>1</a:t>
            </a:r>
            <a:r>
              <a:rPr lang="en-US" sz="2200" b="1" baseline="30000" dirty="0">
                <a:solidFill>
                  <a:srgbClr val="C00000"/>
                </a:solidFill>
                <a:effectLst>
                  <a:outerShdw blurRad="38100" dist="38100" dir="2700000" algn="tl">
                    <a:srgbClr val="000000">
                      <a:alpha val="43137"/>
                    </a:srgbClr>
                  </a:outerShdw>
                </a:effectLst>
                <a:latin typeface="Palatino Linotype" panose="02040502050505030304" pitchFamily="18" charset="0"/>
              </a:rPr>
              <a:t>st</a:t>
            </a:r>
            <a:r>
              <a:rPr lang="en-US" sz="2200" b="1" dirty="0">
                <a:solidFill>
                  <a:srgbClr val="C00000"/>
                </a:solidFill>
                <a:effectLst>
                  <a:outerShdw blurRad="38100" dist="38100" dir="2700000" algn="tl">
                    <a:srgbClr val="000000">
                      <a:alpha val="43137"/>
                    </a:srgbClr>
                  </a:outerShdw>
                </a:effectLst>
                <a:latin typeface="Palatino Linotype" panose="02040502050505030304" pitchFamily="18" charset="0"/>
              </a:rPr>
              <a:t> WORLD BANK MISSION UNDER NATIONAL HYDROLOGY PROJECT</a:t>
            </a:r>
          </a:p>
          <a:p>
            <a:endParaRPr lang="en-US" sz="1000" b="1" dirty="0">
              <a:solidFill>
                <a:srgbClr val="C00000"/>
              </a:solidFill>
              <a:effectLst>
                <a:outerShdw blurRad="38100" dist="38100" dir="2700000" algn="tl">
                  <a:srgbClr val="000000">
                    <a:alpha val="43137"/>
                  </a:srgbClr>
                </a:outerShdw>
              </a:effectLst>
              <a:latin typeface="Palatino Linotype" panose="02040502050505030304" pitchFamily="18" charset="0"/>
            </a:endParaRPr>
          </a:p>
          <a:p>
            <a:r>
              <a:rPr lang="en-US" sz="2200" b="1" dirty="0">
                <a:solidFill>
                  <a:srgbClr val="C00000"/>
                </a:solidFill>
                <a:effectLst>
                  <a:outerShdw blurRad="38100" dist="38100" dir="2700000" algn="tl">
                    <a:srgbClr val="000000">
                      <a:alpha val="43137"/>
                    </a:srgbClr>
                  </a:outerShdw>
                </a:effectLst>
                <a:latin typeface="Palatino Linotype" panose="02040502050505030304" pitchFamily="18" charset="0"/>
              </a:rPr>
              <a:t>IMPLEMENTAION OF NATIONAL HYDROLOGY PROJECT</a:t>
            </a:r>
          </a:p>
          <a:p>
            <a:endParaRPr lang="en-US" sz="2200" b="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pic>
        <p:nvPicPr>
          <p:cNvPr id="5" name="Picture 4">
            <a:extLst>
              <a:ext uri="{FF2B5EF4-FFF2-40B4-BE49-F238E27FC236}">
                <a16:creationId xmlns:a16="http://schemas.microsoft.com/office/drawing/2014/main" id="{ADC19DF8-D915-4ED3-BB5E-CDEC56CD8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867" y="335492"/>
            <a:ext cx="905921" cy="1004887"/>
          </a:xfrm>
          <a:prstGeom prst="rect">
            <a:avLst/>
          </a:prstGeom>
        </p:spPr>
      </p:pic>
      <p:graphicFrame>
        <p:nvGraphicFramePr>
          <p:cNvPr id="6" name="Table 5">
            <a:extLst>
              <a:ext uri="{FF2B5EF4-FFF2-40B4-BE49-F238E27FC236}">
                <a16:creationId xmlns:a16="http://schemas.microsoft.com/office/drawing/2014/main" id="{308588E7-FA00-4E56-AF3F-D90732E25756}"/>
              </a:ext>
            </a:extLst>
          </p:cNvPr>
          <p:cNvGraphicFramePr>
            <a:graphicFrameLocks noGrp="1"/>
          </p:cNvGraphicFramePr>
          <p:nvPr>
            <p:extLst>
              <p:ext uri="{D42A27DB-BD31-4B8C-83A1-F6EECF244321}">
                <p14:modId xmlns:p14="http://schemas.microsoft.com/office/powerpoint/2010/main" val="1592840415"/>
              </p:ext>
            </p:extLst>
          </p:nvPr>
        </p:nvGraphicFramePr>
        <p:xfrm>
          <a:off x="289526" y="5495553"/>
          <a:ext cx="11645900" cy="822960"/>
        </p:xfrm>
        <a:graphic>
          <a:graphicData uri="http://schemas.openxmlformats.org/drawingml/2006/table">
            <a:tbl>
              <a:tblPr firstRow="1" bandRow="1">
                <a:tableStyleId>{5C22544A-7EE6-4342-B048-85BDC9FD1C3A}</a:tableStyleId>
              </a:tblPr>
              <a:tblGrid>
                <a:gridCol w="5822950">
                  <a:extLst>
                    <a:ext uri="{9D8B030D-6E8A-4147-A177-3AD203B41FA5}">
                      <a16:colId xmlns:a16="http://schemas.microsoft.com/office/drawing/2014/main" val="2227831843"/>
                    </a:ext>
                  </a:extLst>
                </a:gridCol>
                <a:gridCol w="5822950">
                  <a:extLst>
                    <a:ext uri="{9D8B030D-6E8A-4147-A177-3AD203B41FA5}">
                      <a16:colId xmlns:a16="http://schemas.microsoft.com/office/drawing/2014/main" val="1138061849"/>
                    </a:ext>
                  </a:extLst>
                </a:gridCol>
              </a:tblGrid>
              <a:tr h="370840">
                <a:tc>
                  <a:txBody>
                    <a:bodyPr/>
                    <a:lstStyle/>
                    <a:p>
                      <a:pPr algn="ctr"/>
                      <a:r>
                        <a:rPr lang="en-US" sz="1600" b="1" dirty="0">
                          <a:solidFill>
                            <a:srgbClr val="7030A0"/>
                          </a:solidFill>
                          <a:latin typeface="Palatino Linotype" panose="02040502050505030304" pitchFamily="18" charset="0"/>
                        </a:rPr>
                        <a:t>17</a:t>
                      </a:r>
                      <a:r>
                        <a:rPr lang="en-US" sz="1600" b="1" baseline="30000" dirty="0">
                          <a:solidFill>
                            <a:srgbClr val="7030A0"/>
                          </a:solidFill>
                          <a:latin typeface="Palatino Linotype" panose="02040502050505030304" pitchFamily="18" charset="0"/>
                        </a:rPr>
                        <a:t>TH</a:t>
                      </a:r>
                      <a:r>
                        <a:rPr lang="en-US" sz="1600" b="1" dirty="0">
                          <a:solidFill>
                            <a:srgbClr val="7030A0"/>
                          </a:solidFill>
                          <a:latin typeface="Palatino Linotype" panose="02040502050505030304" pitchFamily="18" charset="0"/>
                        </a:rPr>
                        <a:t> &amp; 18</a:t>
                      </a:r>
                      <a:r>
                        <a:rPr lang="en-US" sz="1600" b="1" baseline="30000" dirty="0">
                          <a:solidFill>
                            <a:srgbClr val="7030A0"/>
                          </a:solidFill>
                          <a:latin typeface="Palatino Linotype" panose="02040502050505030304" pitchFamily="18" charset="0"/>
                        </a:rPr>
                        <a:t>TH</a:t>
                      </a:r>
                      <a:r>
                        <a:rPr lang="en-US" sz="1600" b="1" dirty="0">
                          <a:solidFill>
                            <a:srgbClr val="7030A0"/>
                          </a:solidFill>
                          <a:latin typeface="Palatino Linotype" panose="02040502050505030304" pitchFamily="18" charset="0"/>
                        </a:rPr>
                        <a:t> AUGUST, 2017</a:t>
                      </a:r>
                    </a:p>
                    <a:p>
                      <a:pPr algn="ctr"/>
                      <a:r>
                        <a:rPr lang="en-US" sz="1600" b="1" dirty="0">
                          <a:solidFill>
                            <a:srgbClr val="7030A0"/>
                          </a:solidFill>
                          <a:latin typeface="Palatino Linotype" panose="02040502050505030304" pitchFamily="18" charset="0"/>
                        </a:rPr>
                        <a:t>BENGALURU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rgbClr val="7030A0"/>
                          </a:solidFill>
                          <a:latin typeface="Palatino Linotype" panose="02040502050505030304" pitchFamily="18" charset="0"/>
                        </a:rPr>
                        <a:t>DIRECTOR</a:t>
                      </a:r>
                    </a:p>
                    <a:p>
                      <a:pPr algn="ctr"/>
                      <a:r>
                        <a:rPr lang="en-US" sz="1600" b="1" dirty="0">
                          <a:solidFill>
                            <a:srgbClr val="7030A0"/>
                          </a:solidFill>
                          <a:latin typeface="Palatino Linotype" panose="02040502050505030304" pitchFamily="18" charset="0"/>
                        </a:rPr>
                        <a:t>GROUNDWATER &amp; WATER AUDIT DEPARTMENT,</a:t>
                      </a:r>
                    </a:p>
                    <a:p>
                      <a:pPr algn="ctr"/>
                      <a:r>
                        <a:rPr lang="en-US" sz="1600" b="1" dirty="0">
                          <a:solidFill>
                            <a:srgbClr val="7030A0"/>
                          </a:solidFill>
                          <a:latin typeface="Palatino Linotype" panose="02040502050505030304" pitchFamily="18" charset="0"/>
                        </a:rPr>
                        <a:t>VIJAYAWADA, ANDHRA PRADESH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937380"/>
                  </a:ext>
                </a:extLst>
              </a:tr>
            </a:tbl>
          </a:graphicData>
        </a:graphic>
      </p:graphicFrame>
      <p:sp>
        <p:nvSpPr>
          <p:cNvPr id="7" name="Rectangle 6">
            <a:extLst>
              <a:ext uri="{FF2B5EF4-FFF2-40B4-BE49-F238E27FC236}">
                <a16:creationId xmlns:a16="http://schemas.microsoft.com/office/drawing/2014/main" id="{3AF0BD89-1CEB-4D8C-9E3C-82300E908434}"/>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04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8E95-8E8B-4802-8025-BB3E7C1A6A26}"/>
              </a:ext>
            </a:extLst>
          </p:cNvPr>
          <p:cNvSpPr>
            <a:spLocks noGrp="1"/>
          </p:cNvSpPr>
          <p:nvPr>
            <p:ph type="title"/>
          </p:nvPr>
        </p:nvSpPr>
        <p:spPr>
          <a:xfrm>
            <a:off x="756634" y="201069"/>
            <a:ext cx="10515600" cy="716700"/>
          </a:xfrm>
        </p:spPr>
        <p:txBody>
          <a:bodyPr>
            <a:normAutofit/>
          </a:bodyPr>
          <a:lstStyle/>
          <a:p>
            <a:pPr algn="ctr"/>
            <a:r>
              <a:rPr lang="en-US" sz="2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Physical Progress </a:t>
            </a:r>
          </a:p>
        </p:txBody>
      </p:sp>
      <p:sp>
        <p:nvSpPr>
          <p:cNvPr id="3" name="Content Placeholder 2">
            <a:extLst>
              <a:ext uri="{FF2B5EF4-FFF2-40B4-BE49-F238E27FC236}">
                <a16:creationId xmlns:a16="http://schemas.microsoft.com/office/drawing/2014/main" id="{6F2594AF-70B1-411E-9F23-CDB2C6375B94}"/>
              </a:ext>
            </a:extLst>
          </p:cNvPr>
          <p:cNvSpPr>
            <a:spLocks noGrp="1"/>
          </p:cNvSpPr>
          <p:nvPr>
            <p:ph idx="1"/>
          </p:nvPr>
        </p:nvSpPr>
        <p:spPr>
          <a:xfrm>
            <a:off x="387817" y="1017431"/>
            <a:ext cx="11449318" cy="5460642"/>
          </a:xfrm>
        </p:spPr>
        <p:txBody>
          <a:bodyPr>
            <a:normAutofit fontScale="92500"/>
          </a:bodyPr>
          <a:lstStyle/>
          <a:p>
            <a:pPr marL="0" indent="0">
              <a:buNone/>
            </a:pPr>
            <a:r>
              <a:rPr lang="en-US" sz="2400" b="1" u="sng" dirty="0">
                <a:solidFill>
                  <a:srgbClr val="7030A0"/>
                </a:solidFill>
                <a:effectLst>
                  <a:outerShdw blurRad="38100" dist="38100" dir="2700000" algn="tl">
                    <a:srgbClr val="000000">
                      <a:alpha val="43137"/>
                    </a:srgbClr>
                  </a:outerShdw>
                </a:effectLst>
                <a:latin typeface="Palatino Linotype" panose="02040502050505030304" pitchFamily="18" charset="0"/>
              </a:rPr>
              <a:t>AWP 2016-17</a:t>
            </a:r>
          </a:p>
          <a:p>
            <a:r>
              <a:rPr lang="en-US" sz="2400" b="1" dirty="0">
                <a:solidFill>
                  <a:srgbClr val="7030A0"/>
                </a:solidFill>
                <a:effectLst>
                  <a:outerShdw blurRad="38100" dist="38100" dir="2700000" algn="tl">
                    <a:srgbClr val="000000">
                      <a:alpha val="43137"/>
                    </a:srgbClr>
                  </a:outerShdw>
                </a:effectLst>
                <a:latin typeface="Palatino Linotype" panose="02040502050505030304" pitchFamily="18" charset="0"/>
              </a:rPr>
              <a:t>Completed</a:t>
            </a:r>
          </a:p>
          <a:p>
            <a:pPr lvl="1" algn="just">
              <a:lnSpc>
                <a:spcPct val="110000"/>
              </a:lnSpc>
            </a:pPr>
            <a:r>
              <a:rPr lang="en-US" dirty="0">
                <a:solidFill>
                  <a:srgbClr val="FF0000"/>
                </a:solidFill>
                <a:latin typeface="Palatino Linotype" panose="02040502050505030304" pitchFamily="18" charset="0"/>
              </a:rPr>
              <a:t>Procurement of 14 Nos. Air Conditioners for SDC &amp; DDCs (Expenditure: Rs.6.24 Lakhs)</a:t>
            </a:r>
          </a:p>
          <a:p>
            <a:pPr lvl="1" algn="just">
              <a:lnSpc>
                <a:spcPct val="110000"/>
              </a:lnSpc>
            </a:pPr>
            <a:r>
              <a:rPr lang="en-US" dirty="0">
                <a:solidFill>
                  <a:srgbClr val="FF0000"/>
                </a:solidFill>
                <a:latin typeface="Palatino Linotype" panose="02040502050505030304" pitchFamily="18" charset="0"/>
              </a:rPr>
              <a:t>Procurement of Water level monitoring equipment (Expenditure: Rs.23.67 Lakhs)</a:t>
            </a:r>
          </a:p>
          <a:p>
            <a:pPr lvl="1" algn="just">
              <a:lnSpc>
                <a:spcPct val="110000"/>
              </a:lnSpc>
            </a:pPr>
            <a:r>
              <a:rPr lang="en-US" dirty="0">
                <a:solidFill>
                  <a:srgbClr val="FF0000"/>
                </a:solidFill>
                <a:latin typeface="Palatino Linotype" panose="02040502050505030304" pitchFamily="18" charset="0"/>
              </a:rPr>
              <a:t>Procurement of Handheld GPS (Expenditure: Rs.29.25 Lakhs)</a:t>
            </a:r>
          </a:p>
          <a:p>
            <a:pPr lvl="1" algn="just">
              <a:lnSpc>
                <a:spcPct val="110000"/>
              </a:lnSpc>
            </a:pPr>
            <a:r>
              <a:rPr lang="en-US" dirty="0">
                <a:solidFill>
                  <a:srgbClr val="FF0000"/>
                </a:solidFill>
                <a:latin typeface="Palatino Linotype" panose="02040502050505030304" pitchFamily="18" charset="0"/>
              </a:rPr>
              <a:t>Procurement of DGPS (Expenditure: Rs.29.71 Lakhs)</a:t>
            </a:r>
          </a:p>
          <a:p>
            <a:pPr>
              <a:lnSpc>
                <a:spcPct val="110000"/>
              </a:lnSpc>
            </a:pPr>
            <a:r>
              <a:rPr lang="en-US" sz="2400" b="1" dirty="0">
                <a:solidFill>
                  <a:srgbClr val="7030A0"/>
                </a:solidFill>
                <a:effectLst>
                  <a:outerShdw blurRad="38100" dist="38100" dir="2700000" algn="tl">
                    <a:srgbClr val="000000">
                      <a:alpha val="43137"/>
                    </a:srgbClr>
                  </a:outerShdw>
                </a:effectLst>
                <a:latin typeface="Palatino Linotype" panose="02040502050505030304" pitchFamily="18" charset="0"/>
              </a:rPr>
              <a:t>Process under way</a:t>
            </a:r>
          </a:p>
          <a:p>
            <a:pPr lvl="1" algn="just"/>
            <a:r>
              <a:rPr lang="en-US" dirty="0">
                <a:solidFill>
                  <a:srgbClr val="FF0000"/>
                </a:solidFill>
                <a:latin typeface="Palatino Linotype" panose="02040502050505030304" pitchFamily="18" charset="0"/>
              </a:rPr>
              <a:t>Procurement of Geo-Physical survey equipment (Estimated Cost Rs.65.00 Lakhs)</a:t>
            </a:r>
          </a:p>
          <a:p>
            <a:pPr marL="0" indent="0">
              <a:buNone/>
            </a:pPr>
            <a:r>
              <a:rPr lang="en-US" sz="2400" b="1" u="sng" dirty="0">
                <a:solidFill>
                  <a:srgbClr val="7030A0"/>
                </a:solidFill>
                <a:effectLst>
                  <a:outerShdw blurRad="38100" dist="38100" dir="2700000" algn="tl">
                    <a:srgbClr val="000000">
                      <a:alpha val="43137"/>
                    </a:srgbClr>
                  </a:outerShdw>
                </a:effectLst>
                <a:latin typeface="Palatino Linotype" panose="02040502050505030304" pitchFamily="18" charset="0"/>
              </a:rPr>
              <a:t>AWP 2017-18</a:t>
            </a:r>
          </a:p>
          <a:p>
            <a:pPr algn="just">
              <a:lnSpc>
                <a:spcPct val="110000"/>
              </a:lnSpc>
            </a:pPr>
            <a:r>
              <a:rPr lang="en-US" sz="2400" dirty="0">
                <a:solidFill>
                  <a:srgbClr val="FF0000"/>
                </a:solidFill>
                <a:latin typeface="Palatino Linotype" panose="02040502050505030304" pitchFamily="18" charset="0"/>
              </a:rPr>
              <a:t>Received approval of AWP 2017-18 recently, funds allotted, yet to be released, procurement will start during September 2017</a:t>
            </a:r>
          </a:p>
        </p:txBody>
      </p:sp>
      <p:sp>
        <p:nvSpPr>
          <p:cNvPr id="4" name="Rectangle 3">
            <a:extLst>
              <a:ext uri="{FF2B5EF4-FFF2-40B4-BE49-F238E27FC236}">
                <a16:creationId xmlns:a16="http://schemas.microsoft.com/office/drawing/2014/main" id="{45B8C68F-2F83-4AC4-AACD-5C1687A3AA11}"/>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07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C40C-5FA6-4E70-91B2-1D75F0B526E7}"/>
              </a:ext>
            </a:extLst>
          </p:cNvPr>
          <p:cNvSpPr>
            <a:spLocks noGrp="1"/>
          </p:cNvSpPr>
          <p:nvPr>
            <p:ph type="title"/>
          </p:nvPr>
        </p:nvSpPr>
        <p:spPr>
          <a:xfrm>
            <a:off x="846784" y="34772"/>
            <a:ext cx="10515600" cy="690943"/>
          </a:xfrm>
        </p:spPr>
        <p:txBody>
          <a:bodyPr>
            <a:normAutofit/>
          </a:bodyPr>
          <a:lstStyle/>
          <a:p>
            <a:pPr algn="ctr"/>
            <a:r>
              <a:rPr lang="en-US" sz="2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Status of Bid Documents</a:t>
            </a:r>
          </a:p>
        </p:txBody>
      </p:sp>
      <p:sp>
        <p:nvSpPr>
          <p:cNvPr id="3" name="Content Placeholder 2">
            <a:extLst>
              <a:ext uri="{FF2B5EF4-FFF2-40B4-BE49-F238E27FC236}">
                <a16:creationId xmlns:a16="http://schemas.microsoft.com/office/drawing/2014/main" id="{730619C4-8283-4277-88DD-F79AB10B9756}"/>
              </a:ext>
            </a:extLst>
          </p:cNvPr>
          <p:cNvSpPr>
            <a:spLocks noGrp="1"/>
          </p:cNvSpPr>
          <p:nvPr>
            <p:ph idx="1"/>
          </p:nvPr>
        </p:nvSpPr>
        <p:spPr>
          <a:xfrm>
            <a:off x="257576" y="725715"/>
            <a:ext cx="11694017" cy="5971300"/>
          </a:xfrm>
        </p:spPr>
        <p:txBody>
          <a:bodyPr>
            <a:normAutofit lnSpcReduction="10000"/>
          </a:bodyPr>
          <a:lstStyle/>
          <a:p>
            <a:pPr>
              <a:lnSpc>
                <a:spcPct val="100000"/>
              </a:lnSpc>
              <a:spcBef>
                <a:spcPts val="600"/>
              </a:spcBef>
              <a:spcAft>
                <a:spcPts val="600"/>
              </a:spcAft>
            </a:pPr>
            <a:r>
              <a:rPr lang="en-US" sz="2000" dirty="0">
                <a:solidFill>
                  <a:srgbClr val="7030A0"/>
                </a:solidFill>
                <a:latin typeface="Palatino Linotype" panose="02040502050505030304" pitchFamily="18" charset="0"/>
              </a:rPr>
              <a:t>Floated</a:t>
            </a:r>
          </a:p>
          <a:p>
            <a:pPr lvl="1">
              <a:lnSpc>
                <a:spcPct val="100000"/>
              </a:lnSpc>
              <a:spcBef>
                <a:spcPts val="600"/>
              </a:spcBef>
              <a:spcAft>
                <a:spcPts val="600"/>
              </a:spcAft>
            </a:pPr>
            <a:r>
              <a:rPr lang="en-US" sz="2000" dirty="0">
                <a:solidFill>
                  <a:srgbClr val="FF0000"/>
                </a:solidFill>
                <a:latin typeface="Palatino Linotype" panose="02040502050505030304" pitchFamily="18" charset="0"/>
              </a:rPr>
              <a:t>Bid documents for floating, will be done in September 2017</a:t>
            </a:r>
          </a:p>
          <a:p>
            <a:pPr>
              <a:lnSpc>
                <a:spcPct val="100000"/>
              </a:lnSpc>
              <a:spcBef>
                <a:spcPts val="600"/>
              </a:spcBef>
              <a:spcAft>
                <a:spcPts val="600"/>
              </a:spcAft>
            </a:pPr>
            <a:r>
              <a:rPr lang="en-US" sz="2000" dirty="0">
                <a:solidFill>
                  <a:srgbClr val="7030A0"/>
                </a:solidFill>
                <a:latin typeface="Palatino Linotype" panose="02040502050505030304" pitchFamily="18" charset="0"/>
              </a:rPr>
              <a:t>Ready to be floated</a:t>
            </a:r>
          </a:p>
          <a:p>
            <a:pPr lvl="1" algn="just">
              <a:lnSpc>
                <a:spcPct val="100000"/>
              </a:lnSpc>
              <a:spcBef>
                <a:spcPts val="600"/>
              </a:spcBef>
              <a:spcAft>
                <a:spcPts val="600"/>
              </a:spcAft>
            </a:pPr>
            <a:r>
              <a:rPr lang="en-US" sz="2000" dirty="0">
                <a:solidFill>
                  <a:srgbClr val="FF0000"/>
                </a:solidFill>
                <a:latin typeface="Palatino Linotype" panose="02040502050505030304" pitchFamily="18" charset="0"/>
              </a:rPr>
              <a:t>Bid document for procurement of Geo-Physical Survey Equipment is ready for floating under National Shopping Procedure (RS.65.00 Lakhs, AWP 2016-17)</a:t>
            </a:r>
          </a:p>
          <a:p>
            <a:pPr lvl="1" algn="just">
              <a:lnSpc>
                <a:spcPct val="100000"/>
              </a:lnSpc>
              <a:spcBef>
                <a:spcPts val="600"/>
              </a:spcBef>
              <a:spcAft>
                <a:spcPts val="600"/>
              </a:spcAft>
            </a:pPr>
            <a:r>
              <a:rPr lang="en-US" sz="2000" dirty="0">
                <a:solidFill>
                  <a:srgbClr val="FF0000"/>
                </a:solidFill>
                <a:latin typeface="Palatino Linotype" panose="02040502050505030304" pitchFamily="18" charset="0"/>
              </a:rPr>
              <a:t>For AWP 2017-18, Bid documents for Procurement of AC's for SDC and DDCs (Rs.7.50 Lakhs), Procurement of Software like MS Office, Adobe pdf for SDC (Rs.2.5 Lakhs), Procurement of Water Quality Equipment for WQ Labs (Rs.40.00 Lakhs), O&amp;M of existing systems at DDC and SDCs (Rs.15.00 Lakhs), Furnishing of DDC and SDC (Rs.17.50 Lakhs) all under National Shopping Procedures are ready to be floated. </a:t>
            </a:r>
          </a:p>
          <a:p>
            <a:pPr algn="just">
              <a:lnSpc>
                <a:spcPct val="100000"/>
              </a:lnSpc>
              <a:spcBef>
                <a:spcPts val="600"/>
              </a:spcBef>
              <a:spcAft>
                <a:spcPts val="600"/>
              </a:spcAft>
            </a:pPr>
            <a:r>
              <a:rPr lang="en-US" sz="2000" dirty="0">
                <a:solidFill>
                  <a:srgbClr val="7030A0"/>
                </a:solidFill>
                <a:latin typeface="Palatino Linotype" panose="02040502050505030304" pitchFamily="18" charset="0"/>
              </a:rPr>
              <a:t>Under preparation</a:t>
            </a:r>
          </a:p>
          <a:p>
            <a:pPr lvl="1" algn="just">
              <a:lnSpc>
                <a:spcPct val="100000"/>
              </a:lnSpc>
              <a:spcBef>
                <a:spcPts val="600"/>
              </a:spcBef>
              <a:spcAft>
                <a:spcPts val="600"/>
              </a:spcAft>
            </a:pPr>
            <a:r>
              <a:rPr lang="en-US" sz="2000" dirty="0">
                <a:solidFill>
                  <a:srgbClr val="FF0000"/>
                </a:solidFill>
                <a:latin typeface="Palatino Linotype" panose="02040502050505030304" pitchFamily="18" charset="0"/>
              </a:rPr>
              <a:t>Procurement of Survey of India Geo referenced topo sheets (RS.15.00 lakhs) under single source.</a:t>
            </a:r>
          </a:p>
          <a:p>
            <a:pPr lvl="1" algn="just">
              <a:lnSpc>
                <a:spcPct val="100000"/>
              </a:lnSpc>
              <a:spcBef>
                <a:spcPts val="600"/>
              </a:spcBef>
              <a:spcAft>
                <a:spcPts val="600"/>
              </a:spcAft>
            </a:pPr>
            <a:r>
              <a:rPr lang="en-US" sz="2000" dirty="0">
                <a:solidFill>
                  <a:srgbClr val="FF0000"/>
                </a:solidFill>
                <a:latin typeface="Palatino Linotype" panose="02040502050505030304" pitchFamily="18" charset="0"/>
              </a:rPr>
              <a:t>Procurement of IT Hardware &amp; software under NCB goods (Rs. 100.00 Lakhs</a:t>
            </a:r>
          </a:p>
          <a:p>
            <a:pPr lvl="1" algn="just">
              <a:lnSpc>
                <a:spcPct val="100000"/>
              </a:lnSpc>
              <a:spcBef>
                <a:spcPts val="600"/>
              </a:spcBef>
              <a:spcAft>
                <a:spcPts val="600"/>
              </a:spcAft>
            </a:pPr>
            <a:r>
              <a:rPr lang="en-US" sz="2000" dirty="0">
                <a:solidFill>
                  <a:srgbClr val="FF0000"/>
                </a:solidFill>
                <a:latin typeface="Palatino Linotype" panose="02040502050505030304" pitchFamily="18" charset="0"/>
              </a:rPr>
              <a:t>Drilling of 350 Nos Piezometers under NCB Works (Rs.350.00 Lakhs)</a:t>
            </a:r>
          </a:p>
          <a:p>
            <a:pPr lvl="1" algn="just">
              <a:lnSpc>
                <a:spcPct val="100000"/>
              </a:lnSpc>
              <a:spcBef>
                <a:spcPts val="600"/>
              </a:spcBef>
              <a:spcAft>
                <a:spcPts val="600"/>
              </a:spcAft>
            </a:pPr>
            <a:r>
              <a:rPr lang="en-US" sz="2000" dirty="0">
                <a:solidFill>
                  <a:srgbClr val="FF0000"/>
                </a:solidFill>
                <a:latin typeface="Palatino Linotype" panose="02040502050505030304" pitchFamily="18" charset="0"/>
              </a:rPr>
              <a:t>Drilling of Piezometers for study of Saline ingression in coastal aquifers under NCB Goods (Rs.71.25 lakhs) </a:t>
            </a:r>
          </a:p>
          <a:p>
            <a:pPr lvl="1" algn="just">
              <a:lnSpc>
                <a:spcPct val="100000"/>
              </a:lnSpc>
              <a:spcBef>
                <a:spcPts val="600"/>
              </a:spcBef>
              <a:spcAft>
                <a:spcPts val="600"/>
              </a:spcAft>
            </a:pPr>
            <a:endParaRPr lang="en-US" sz="2000" dirty="0">
              <a:solidFill>
                <a:srgbClr val="7030A0"/>
              </a:solidFill>
              <a:latin typeface="Palatino Linotype" panose="02040502050505030304" pitchFamily="18" charset="0"/>
            </a:endParaRPr>
          </a:p>
        </p:txBody>
      </p:sp>
      <p:sp>
        <p:nvSpPr>
          <p:cNvPr id="4" name="Rectangle 3">
            <a:extLst>
              <a:ext uri="{FF2B5EF4-FFF2-40B4-BE49-F238E27FC236}">
                <a16:creationId xmlns:a16="http://schemas.microsoft.com/office/drawing/2014/main" id="{45B8C68F-2F83-4AC4-AACD-5C1687A3AA11}"/>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83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D252-2F30-4742-B8C3-48D9C742C15F}"/>
              </a:ext>
            </a:extLst>
          </p:cNvPr>
          <p:cNvSpPr>
            <a:spLocks noGrp="1"/>
          </p:cNvSpPr>
          <p:nvPr>
            <p:ph type="title"/>
          </p:nvPr>
        </p:nvSpPr>
        <p:spPr>
          <a:xfrm>
            <a:off x="854676" y="269432"/>
            <a:ext cx="10515600" cy="432317"/>
          </a:xfrm>
        </p:spPr>
        <p:txBody>
          <a:bodyPr>
            <a:noAutofit/>
          </a:bodyPr>
          <a:lstStyle/>
          <a:p>
            <a:pPr algn="ctr"/>
            <a:r>
              <a:rPr lang="en-US" sz="2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Status of various studies/PDS</a:t>
            </a:r>
          </a:p>
        </p:txBody>
      </p:sp>
      <p:sp>
        <p:nvSpPr>
          <p:cNvPr id="3" name="Content Placeholder 2">
            <a:extLst>
              <a:ext uri="{FF2B5EF4-FFF2-40B4-BE49-F238E27FC236}">
                <a16:creationId xmlns:a16="http://schemas.microsoft.com/office/drawing/2014/main" id="{CC1FDA7B-223C-42BA-A7F0-232623C79E78}"/>
              </a:ext>
            </a:extLst>
          </p:cNvPr>
          <p:cNvSpPr>
            <a:spLocks noGrp="1"/>
          </p:cNvSpPr>
          <p:nvPr>
            <p:ph idx="1"/>
          </p:nvPr>
        </p:nvSpPr>
        <p:spPr>
          <a:xfrm>
            <a:off x="318977" y="869774"/>
            <a:ext cx="11610753" cy="5647984"/>
          </a:xfrm>
        </p:spPr>
        <p:txBody>
          <a:bodyPr>
            <a:normAutofit/>
          </a:bodyPr>
          <a:lstStyle/>
          <a:p>
            <a:pPr algn="just">
              <a:lnSpc>
                <a:spcPct val="100000"/>
              </a:lnSpc>
            </a:pPr>
            <a:r>
              <a:rPr lang="en-US" sz="2000" b="1" dirty="0">
                <a:solidFill>
                  <a:srgbClr val="7030A0"/>
                </a:solidFill>
                <a:effectLst>
                  <a:outerShdw blurRad="38100" dist="38100" dir="2700000" algn="tl">
                    <a:srgbClr val="000000">
                      <a:alpha val="43137"/>
                    </a:srgbClr>
                  </a:outerShdw>
                </a:effectLst>
                <a:latin typeface="Palatino Linotype" panose="02040502050505030304" pitchFamily="18" charset="0"/>
              </a:rPr>
              <a:t>DSS Studies</a:t>
            </a:r>
          </a:p>
          <a:p>
            <a:pPr lvl="1" algn="just">
              <a:lnSpc>
                <a:spcPct val="100000"/>
              </a:lnSpc>
            </a:pPr>
            <a:r>
              <a:rPr lang="en-US" sz="1800" dirty="0">
                <a:solidFill>
                  <a:srgbClr val="FF0000"/>
                </a:solidFill>
                <a:latin typeface="Palatino Linotype" panose="02040502050505030304" pitchFamily="18" charset="0"/>
              </a:rPr>
              <a:t>APGW has proposed study of Urban Hydrology for the fast growing Industrial city of Visakhapatnam in collaboration with NIH, Kakinada and Andhra University , Visakhapatnam with a budget of RS.65.00 lakhs and has allocated Rs.5.00 lakhs.</a:t>
            </a:r>
          </a:p>
          <a:p>
            <a:pPr algn="just">
              <a:lnSpc>
                <a:spcPct val="100000"/>
              </a:lnSpc>
            </a:pPr>
            <a:r>
              <a:rPr lang="en-US" sz="2000" b="1" dirty="0">
                <a:solidFill>
                  <a:srgbClr val="7030A0"/>
                </a:solidFill>
                <a:effectLst>
                  <a:outerShdw blurRad="38100" dist="38100" dir="2700000" algn="tl">
                    <a:srgbClr val="000000">
                      <a:alpha val="43137"/>
                    </a:srgbClr>
                  </a:outerShdw>
                </a:effectLst>
                <a:latin typeface="Palatino Linotype" panose="02040502050505030304" pitchFamily="18" charset="0"/>
              </a:rPr>
              <a:t>PDS Studies (three studies)</a:t>
            </a:r>
          </a:p>
          <a:p>
            <a:pPr lvl="1" algn="just">
              <a:lnSpc>
                <a:spcPct val="100000"/>
              </a:lnSpc>
            </a:pPr>
            <a:r>
              <a:rPr lang="en-US" sz="2000" dirty="0">
                <a:solidFill>
                  <a:srgbClr val="FF0000"/>
                </a:solidFill>
                <a:latin typeface="Palatino Linotype" panose="02040502050505030304" pitchFamily="18" charset="0"/>
              </a:rPr>
              <a:t>APGW has proposed three PDS Studies</a:t>
            </a:r>
          </a:p>
          <a:p>
            <a:pPr lvl="2" algn="just">
              <a:lnSpc>
                <a:spcPct val="100000"/>
              </a:lnSpc>
            </a:pPr>
            <a:r>
              <a:rPr lang="en-US" sz="1800" dirty="0">
                <a:solidFill>
                  <a:srgbClr val="FF0000"/>
                </a:solidFill>
                <a:latin typeface="Palatino Linotype" panose="02040502050505030304" pitchFamily="18" charset="0"/>
              </a:rPr>
              <a:t>Study of behavior of multi-aquifer system of kunderu basin for sustainable groundwater development in East and West Godavari and Krishna district in collaboration with NIH, Kakinada, with a budget of Rs.65.00 lakhs.</a:t>
            </a:r>
          </a:p>
          <a:p>
            <a:pPr lvl="2" algn="just">
              <a:lnSpc>
                <a:spcPct val="100000"/>
              </a:lnSpc>
            </a:pPr>
            <a:r>
              <a:rPr lang="en-US" sz="1800" dirty="0">
                <a:solidFill>
                  <a:srgbClr val="FF0000"/>
                </a:solidFill>
                <a:latin typeface="Palatino Linotype" panose="02040502050505030304" pitchFamily="18" charset="0"/>
              </a:rPr>
              <a:t>Study on climate change and desertification of Pennar basin in Anantapur, Chittoor and Kadapa districts in collaboration with NIH, Belgaum and with a budget of Rs.65.00 lakhs.</a:t>
            </a:r>
          </a:p>
          <a:p>
            <a:pPr lvl="2" algn="just">
              <a:lnSpc>
                <a:spcPct val="100000"/>
              </a:lnSpc>
            </a:pPr>
            <a:r>
              <a:rPr lang="en-US" sz="1800" dirty="0">
                <a:solidFill>
                  <a:srgbClr val="FF0000"/>
                </a:solidFill>
                <a:latin typeface="Palatino Linotype" panose="02040502050505030304" pitchFamily="18" charset="0"/>
              </a:rPr>
              <a:t>Pilot study for Impacts of Sand mining on groundwater regime in collaboration with NIH, Belgaum</a:t>
            </a:r>
          </a:p>
          <a:p>
            <a:pPr algn="just">
              <a:lnSpc>
                <a:spcPct val="100000"/>
              </a:lnSpc>
            </a:pPr>
            <a:r>
              <a:rPr lang="en-US" sz="2000" b="1" dirty="0">
                <a:solidFill>
                  <a:srgbClr val="7030A0"/>
                </a:solidFill>
                <a:effectLst>
                  <a:outerShdw blurRad="38100" dist="38100" dir="2700000" algn="tl">
                    <a:srgbClr val="000000">
                      <a:alpha val="43137"/>
                    </a:srgbClr>
                  </a:outerShdw>
                </a:effectLst>
                <a:latin typeface="Palatino Linotype" panose="02040502050505030304" pitchFamily="18" charset="0"/>
              </a:rPr>
              <a:t>Status of PDS</a:t>
            </a:r>
          </a:p>
          <a:p>
            <a:pPr lvl="1" algn="just">
              <a:lnSpc>
                <a:spcPct val="100000"/>
              </a:lnSpc>
            </a:pPr>
            <a:r>
              <a:rPr lang="en-US" sz="1800" dirty="0">
                <a:solidFill>
                  <a:srgbClr val="FF0000"/>
                </a:solidFill>
                <a:latin typeface="Palatino Linotype" panose="02040502050505030304" pitchFamily="18" charset="0"/>
              </a:rPr>
              <a:t>Proposals for Study of multi-aquifer system in Sedimentary formations of Godavari and Krishna Basins and Study on climate change and desertification of Pennar basin in Anantapur, Kadapa and Chittoor districts have been submitted to NIH, Roorkee. NIH, Roorkee has sent the proposals for modification. These are being attended and will be re-submitted by this month end.</a:t>
            </a:r>
          </a:p>
        </p:txBody>
      </p:sp>
      <p:sp>
        <p:nvSpPr>
          <p:cNvPr id="4" name="Rectangle 3">
            <a:extLst>
              <a:ext uri="{FF2B5EF4-FFF2-40B4-BE49-F238E27FC236}">
                <a16:creationId xmlns:a16="http://schemas.microsoft.com/office/drawing/2014/main" id="{01E965A7-F041-4D49-B916-FF40F8B88B2D}"/>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53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5FD2-4BC3-4216-8FAF-F055881B96D4}"/>
              </a:ext>
            </a:extLst>
          </p:cNvPr>
          <p:cNvSpPr>
            <a:spLocks noGrp="1"/>
          </p:cNvSpPr>
          <p:nvPr>
            <p:ph type="title"/>
          </p:nvPr>
        </p:nvSpPr>
        <p:spPr>
          <a:xfrm>
            <a:off x="450761" y="185421"/>
            <a:ext cx="11096222" cy="558858"/>
          </a:xfrm>
        </p:spPr>
        <p:txBody>
          <a:bodyPr>
            <a:normAutofit/>
          </a:bodyPr>
          <a:lstStyle/>
          <a:p>
            <a:pPr algn="ctr"/>
            <a:r>
              <a:rPr lang="en-US" sz="2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Status of Hydromet Stations - Groundwater</a:t>
            </a:r>
          </a:p>
        </p:txBody>
      </p:sp>
      <p:graphicFrame>
        <p:nvGraphicFramePr>
          <p:cNvPr id="3" name="object 3">
            <a:extLst>
              <a:ext uri="{FF2B5EF4-FFF2-40B4-BE49-F238E27FC236}">
                <a16:creationId xmlns:a16="http://schemas.microsoft.com/office/drawing/2014/main" id="{0AC2E71D-87BF-49D2-A40F-BD59599F21CD}"/>
              </a:ext>
            </a:extLst>
          </p:cNvPr>
          <p:cNvGraphicFramePr>
            <a:graphicFrameLocks noGrp="1"/>
          </p:cNvGraphicFramePr>
          <p:nvPr>
            <p:extLst>
              <p:ext uri="{D42A27DB-BD31-4B8C-83A1-F6EECF244321}">
                <p14:modId xmlns:p14="http://schemas.microsoft.com/office/powerpoint/2010/main" val="1284988541"/>
              </p:ext>
            </p:extLst>
          </p:nvPr>
        </p:nvGraphicFramePr>
        <p:xfrm>
          <a:off x="180753" y="977013"/>
          <a:ext cx="11876566" cy="5487922"/>
        </p:xfrm>
        <a:graphic>
          <a:graphicData uri="http://schemas.openxmlformats.org/drawingml/2006/table">
            <a:tbl>
              <a:tblPr firstRow="1" bandRow="1">
                <a:tableStyleId>{2D5ABB26-0587-4C30-8999-92F81FD0307C}</a:tableStyleId>
              </a:tblPr>
              <a:tblGrid>
                <a:gridCol w="1221151">
                  <a:extLst>
                    <a:ext uri="{9D8B030D-6E8A-4147-A177-3AD203B41FA5}">
                      <a16:colId xmlns:a16="http://schemas.microsoft.com/office/drawing/2014/main" val="20000"/>
                    </a:ext>
                  </a:extLst>
                </a:gridCol>
                <a:gridCol w="1429040">
                  <a:extLst>
                    <a:ext uri="{9D8B030D-6E8A-4147-A177-3AD203B41FA5}">
                      <a16:colId xmlns:a16="http://schemas.microsoft.com/office/drawing/2014/main" val="20001"/>
                    </a:ext>
                  </a:extLst>
                </a:gridCol>
                <a:gridCol w="1044922">
                  <a:extLst>
                    <a:ext uri="{9D8B030D-6E8A-4147-A177-3AD203B41FA5}">
                      <a16:colId xmlns:a16="http://schemas.microsoft.com/office/drawing/2014/main" val="20002"/>
                    </a:ext>
                  </a:extLst>
                </a:gridCol>
                <a:gridCol w="942695">
                  <a:extLst>
                    <a:ext uri="{9D8B030D-6E8A-4147-A177-3AD203B41FA5}">
                      <a16:colId xmlns:a16="http://schemas.microsoft.com/office/drawing/2014/main" val="20003"/>
                    </a:ext>
                  </a:extLst>
                </a:gridCol>
                <a:gridCol w="954014">
                  <a:extLst>
                    <a:ext uri="{9D8B030D-6E8A-4147-A177-3AD203B41FA5}">
                      <a16:colId xmlns:a16="http://schemas.microsoft.com/office/drawing/2014/main" val="20004"/>
                    </a:ext>
                  </a:extLst>
                </a:gridCol>
                <a:gridCol w="878492">
                  <a:extLst>
                    <a:ext uri="{9D8B030D-6E8A-4147-A177-3AD203B41FA5}">
                      <a16:colId xmlns:a16="http://schemas.microsoft.com/office/drawing/2014/main" val="20005"/>
                    </a:ext>
                  </a:extLst>
                </a:gridCol>
                <a:gridCol w="908560">
                  <a:extLst>
                    <a:ext uri="{9D8B030D-6E8A-4147-A177-3AD203B41FA5}">
                      <a16:colId xmlns:a16="http://schemas.microsoft.com/office/drawing/2014/main" val="20006"/>
                    </a:ext>
                  </a:extLst>
                </a:gridCol>
                <a:gridCol w="938981">
                  <a:extLst>
                    <a:ext uri="{9D8B030D-6E8A-4147-A177-3AD203B41FA5}">
                      <a16:colId xmlns:a16="http://schemas.microsoft.com/office/drawing/2014/main" val="20007"/>
                    </a:ext>
                  </a:extLst>
                </a:gridCol>
                <a:gridCol w="741950">
                  <a:extLst>
                    <a:ext uri="{9D8B030D-6E8A-4147-A177-3AD203B41FA5}">
                      <a16:colId xmlns:a16="http://schemas.microsoft.com/office/drawing/2014/main" val="20008"/>
                    </a:ext>
                  </a:extLst>
                </a:gridCol>
                <a:gridCol w="787581">
                  <a:extLst>
                    <a:ext uri="{9D8B030D-6E8A-4147-A177-3AD203B41FA5}">
                      <a16:colId xmlns:a16="http://schemas.microsoft.com/office/drawing/2014/main" val="20009"/>
                    </a:ext>
                  </a:extLst>
                </a:gridCol>
                <a:gridCol w="1029713">
                  <a:extLst>
                    <a:ext uri="{9D8B030D-6E8A-4147-A177-3AD203B41FA5}">
                      <a16:colId xmlns:a16="http://schemas.microsoft.com/office/drawing/2014/main" val="20010"/>
                    </a:ext>
                  </a:extLst>
                </a:gridCol>
                <a:gridCol w="999467">
                  <a:extLst>
                    <a:ext uri="{9D8B030D-6E8A-4147-A177-3AD203B41FA5}">
                      <a16:colId xmlns:a16="http://schemas.microsoft.com/office/drawing/2014/main" val="20011"/>
                    </a:ext>
                  </a:extLst>
                </a:gridCol>
              </a:tblGrid>
              <a:tr h="482127">
                <a:tc gridSpan="12">
                  <a:txBody>
                    <a:bodyPr/>
                    <a:lstStyle/>
                    <a:p>
                      <a:pPr algn="ctr">
                        <a:lnSpc>
                          <a:spcPct val="100000"/>
                        </a:lnSpc>
                      </a:pPr>
                      <a:r>
                        <a:rPr sz="1800" b="1" dirty="0">
                          <a:solidFill>
                            <a:srgbClr val="7030A0"/>
                          </a:solidFill>
                          <a:latin typeface="Palatino Linotype" panose="02040502050505030304" pitchFamily="18" charset="0"/>
                          <a:cs typeface="Calibri"/>
                        </a:rPr>
                        <a:t>Su</a:t>
                      </a:r>
                      <a:r>
                        <a:rPr sz="1800" b="1" spc="-5" dirty="0">
                          <a:solidFill>
                            <a:srgbClr val="7030A0"/>
                          </a:solidFill>
                          <a:latin typeface="Palatino Linotype" panose="02040502050505030304" pitchFamily="18" charset="0"/>
                          <a:cs typeface="Calibri"/>
                        </a:rPr>
                        <a:t>mma</a:t>
                      </a:r>
                      <a:r>
                        <a:rPr sz="1800" b="1" dirty="0">
                          <a:solidFill>
                            <a:srgbClr val="7030A0"/>
                          </a:solidFill>
                          <a:latin typeface="Palatino Linotype" panose="02040502050505030304" pitchFamily="18" charset="0"/>
                          <a:cs typeface="Calibri"/>
                        </a:rPr>
                        <a:t>ry</a:t>
                      </a:r>
                      <a:r>
                        <a:rPr sz="1800" b="1" spc="-5" dirty="0">
                          <a:solidFill>
                            <a:srgbClr val="7030A0"/>
                          </a:solidFill>
                          <a:latin typeface="Palatino Linotype" panose="02040502050505030304" pitchFamily="18" charset="0"/>
                          <a:cs typeface="Calibri"/>
                        </a:rPr>
                        <a:t> </a:t>
                      </a:r>
                      <a:r>
                        <a:rPr sz="1800" b="1" dirty="0">
                          <a:solidFill>
                            <a:srgbClr val="7030A0"/>
                          </a:solidFill>
                          <a:latin typeface="Palatino Linotype" panose="02040502050505030304" pitchFamily="18" charset="0"/>
                          <a:cs typeface="Calibri"/>
                        </a:rPr>
                        <a:t>of</a:t>
                      </a:r>
                      <a:r>
                        <a:rPr sz="1800" b="1" spc="-5" dirty="0">
                          <a:solidFill>
                            <a:srgbClr val="7030A0"/>
                          </a:solidFill>
                          <a:latin typeface="Palatino Linotype" panose="02040502050505030304" pitchFamily="18" charset="0"/>
                          <a:cs typeface="Calibri"/>
                        </a:rPr>
                        <a:t> </a:t>
                      </a:r>
                      <a:r>
                        <a:rPr sz="1800" b="1" dirty="0">
                          <a:solidFill>
                            <a:srgbClr val="7030A0"/>
                          </a:solidFill>
                          <a:latin typeface="Palatino Linotype" panose="02040502050505030304" pitchFamily="18" charset="0"/>
                          <a:cs typeface="Calibri"/>
                        </a:rPr>
                        <a:t>G</a:t>
                      </a:r>
                      <a:r>
                        <a:rPr sz="1800" b="1" spc="-10" dirty="0">
                          <a:solidFill>
                            <a:srgbClr val="7030A0"/>
                          </a:solidFill>
                          <a:latin typeface="Palatino Linotype" panose="02040502050505030304" pitchFamily="18" charset="0"/>
                          <a:cs typeface="Calibri"/>
                        </a:rPr>
                        <a:t>r</a:t>
                      </a:r>
                      <a:r>
                        <a:rPr sz="1800" b="1" dirty="0">
                          <a:solidFill>
                            <a:srgbClr val="7030A0"/>
                          </a:solidFill>
                          <a:latin typeface="Palatino Linotype" panose="02040502050505030304" pitchFamily="18" charset="0"/>
                          <a:cs typeface="Calibri"/>
                        </a:rPr>
                        <a:t>o</a:t>
                      </a:r>
                      <a:r>
                        <a:rPr sz="1800" b="1" spc="5" dirty="0">
                          <a:solidFill>
                            <a:srgbClr val="7030A0"/>
                          </a:solidFill>
                          <a:latin typeface="Palatino Linotype" panose="02040502050505030304" pitchFamily="18" charset="0"/>
                          <a:cs typeface="Calibri"/>
                        </a:rPr>
                        <a:t>u</a:t>
                      </a:r>
                      <a:r>
                        <a:rPr sz="1800" b="1" dirty="0">
                          <a:solidFill>
                            <a:srgbClr val="7030A0"/>
                          </a:solidFill>
                          <a:latin typeface="Palatino Linotype" panose="02040502050505030304" pitchFamily="18" charset="0"/>
                          <a:cs typeface="Calibri"/>
                        </a:rPr>
                        <a:t>nd</a:t>
                      </a:r>
                      <a:r>
                        <a:rPr sz="1800" b="1" spc="5" dirty="0">
                          <a:solidFill>
                            <a:srgbClr val="7030A0"/>
                          </a:solidFill>
                          <a:latin typeface="Palatino Linotype" panose="02040502050505030304" pitchFamily="18" charset="0"/>
                          <a:cs typeface="Calibri"/>
                        </a:rPr>
                        <a:t> </a:t>
                      </a:r>
                      <a:r>
                        <a:rPr sz="1800" b="1" spc="-45" dirty="0">
                          <a:solidFill>
                            <a:srgbClr val="7030A0"/>
                          </a:solidFill>
                          <a:latin typeface="Palatino Linotype" panose="02040502050505030304" pitchFamily="18" charset="0"/>
                          <a:cs typeface="Calibri"/>
                        </a:rPr>
                        <a:t>W</a:t>
                      </a:r>
                      <a:r>
                        <a:rPr sz="1800" b="1" spc="-20" dirty="0">
                          <a:solidFill>
                            <a:srgbClr val="7030A0"/>
                          </a:solidFill>
                          <a:latin typeface="Palatino Linotype" panose="02040502050505030304" pitchFamily="18" charset="0"/>
                          <a:cs typeface="Calibri"/>
                        </a:rPr>
                        <a:t>a</a:t>
                      </a:r>
                      <a:r>
                        <a:rPr sz="1800" b="1" spc="-10" dirty="0">
                          <a:solidFill>
                            <a:srgbClr val="7030A0"/>
                          </a:solidFill>
                          <a:latin typeface="Palatino Linotype" panose="02040502050505030304" pitchFamily="18" charset="0"/>
                          <a:cs typeface="Calibri"/>
                        </a:rPr>
                        <a:t>t</a:t>
                      </a:r>
                      <a:r>
                        <a:rPr sz="1800" b="1" spc="-5" dirty="0">
                          <a:solidFill>
                            <a:srgbClr val="7030A0"/>
                          </a:solidFill>
                          <a:latin typeface="Palatino Linotype" panose="02040502050505030304" pitchFamily="18" charset="0"/>
                          <a:cs typeface="Calibri"/>
                        </a:rPr>
                        <a:t>e</a:t>
                      </a:r>
                      <a:r>
                        <a:rPr sz="1800" b="1" dirty="0">
                          <a:solidFill>
                            <a:srgbClr val="7030A0"/>
                          </a:solidFill>
                          <a:latin typeface="Palatino Linotype" panose="02040502050505030304" pitchFamily="18" charset="0"/>
                          <a:cs typeface="Calibri"/>
                        </a:rPr>
                        <a:t>r</a:t>
                      </a:r>
                      <a:r>
                        <a:rPr sz="1800" b="1" spc="-15" dirty="0">
                          <a:solidFill>
                            <a:srgbClr val="7030A0"/>
                          </a:solidFill>
                          <a:latin typeface="Palatino Linotype" panose="02040502050505030304" pitchFamily="18" charset="0"/>
                          <a:cs typeface="Calibri"/>
                        </a:rPr>
                        <a:t> </a:t>
                      </a:r>
                      <a:r>
                        <a:rPr sz="1800" b="1" dirty="0">
                          <a:solidFill>
                            <a:srgbClr val="7030A0"/>
                          </a:solidFill>
                          <a:latin typeface="Palatino Linotype" panose="02040502050505030304" pitchFamily="18" charset="0"/>
                          <a:cs typeface="Calibri"/>
                        </a:rPr>
                        <a:t>N</a:t>
                      </a:r>
                      <a:r>
                        <a:rPr sz="1800" b="1" spc="-15" dirty="0">
                          <a:solidFill>
                            <a:srgbClr val="7030A0"/>
                          </a:solidFill>
                          <a:latin typeface="Palatino Linotype" panose="02040502050505030304" pitchFamily="18" charset="0"/>
                          <a:cs typeface="Calibri"/>
                        </a:rPr>
                        <a:t>e</a:t>
                      </a:r>
                      <a:r>
                        <a:rPr sz="1800" b="1" dirty="0">
                          <a:solidFill>
                            <a:srgbClr val="7030A0"/>
                          </a:solidFill>
                          <a:latin typeface="Palatino Linotype" panose="02040502050505030304" pitchFamily="18" charset="0"/>
                          <a:cs typeface="Calibri"/>
                        </a:rPr>
                        <a:t>twork</a:t>
                      </a:r>
                      <a:r>
                        <a:rPr sz="1800" b="1" spc="-10" dirty="0">
                          <a:solidFill>
                            <a:srgbClr val="7030A0"/>
                          </a:solidFill>
                          <a:latin typeface="Palatino Linotype" panose="02040502050505030304" pitchFamily="18" charset="0"/>
                          <a:cs typeface="Calibri"/>
                        </a:rPr>
                        <a:t> f</a:t>
                      </a:r>
                      <a:r>
                        <a:rPr sz="1800" b="1" dirty="0">
                          <a:solidFill>
                            <a:srgbClr val="7030A0"/>
                          </a:solidFill>
                          <a:latin typeface="Palatino Linotype" panose="02040502050505030304" pitchFamily="18" charset="0"/>
                          <a:cs typeface="Calibri"/>
                        </a:rPr>
                        <a:t>or</a:t>
                      </a:r>
                      <a:r>
                        <a:rPr sz="1800" b="1" spc="-5" dirty="0">
                          <a:solidFill>
                            <a:srgbClr val="7030A0"/>
                          </a:solidFill>
                          <a:latin typeface="Palatino Linotype" panose="02040502050505030304" pitchFamily="18" charset="0"/>
                          <a:cs typeface="Calibri"/>
                        </a:rPr>
                        <a:t> M</a:t>
                      </a:r>
                      <a:r>
                        <a:rPr sz="1800" b="1" dirty="0">
                          <a:solidFill>
                            <a:srgbClr val="7030A0"/>
                          </a:solidFill>
                          <a:latin typeface="Palatino Linotype" panose="02040502050505030304" pitchFamily="18" charset="0"/>
                          <a:cs typeface="Calibri"/>
                        </a:rPr>
                        <a:t>o</a:t>
                      </a:r>
                      <a:r>
                        <a:rPr sz="1800" b="1" spc="5" dirty="0">
                          <a:solidFill>
                            <a:srgbClr val="7030A0"/>
                          </a:solidFill>
                          <a:latin typeface="Palatino Linotype" panose="02040502050505030304" pitchFamily="18" charset="0"/>
                          <a:cs typeface="Calibri"/>
                        </a:rPr>
                        <a:t>n</a:t>
                      </a:r>
                      <a:r>
                        <a:rPr sz="1800" b="1" dirty="0">
                          <a:solidFill>
                            <a:srgbClr val="7030A0"/>
                          </a:solidFill>
                          <a:latin typeface="Palatino Linotype" panose="02040502050505030304" pitchFamily="18" charset="0"/>
                          <a:cs typeface="Calibri"/>
                        </a:rPr>
                        <a:t>i</a:t>
                      </a:r>
                      <a:r>
                        <a:rPr sz="1800" b="1" spc="-10" dirty="0">
                          <a:solidFill>
                            <a:srgbClr val="7030A0"/>
                          </a:solidFill>
                          <a:latin typeface="Palatino Linotype" panose="02040502050505030304" pitchFamily="18" charset="0"/>
                          <a:cs typeface="Calibri"/>
                        </a:rPr>
                        <a:t>t</a:t>
                      </a:r>
                      <a:r>
                        <a:rPr sz="1800" b="1" dirty="0">
                          <a:solidFill>
                            <a:srgbClr val="7030A0"/>
                          </a:solidFill>
                          <a:latin typeface="Palatino Linotype" panose="02040502050505030304" pitchFamily="18" charset="0"/>
                          <a:cs typeface="Calibri"/>
                        </a:rPr>
                        <a:t>o</a:t>
                      </a:r>
                      <a:r>
                        <a:rPr sz="1800" b="1" spc="5" dirty="0">
                          <a:solidFill>
                            <a:srgbClr val="7030A0"/>
                          </a:solidFill>
                          <a:latin typeface="Palatino Linotype" panose="02040502050505030304" pitchFamily="18" charset="0"/>
                          <a:cs typeface="Calibri"/>
                        </a:rPr>
                        <a:t>r</a:t>
                      </a:r>
                      <a:r>
                        <a:rPr sz="1800" b="1" dirty="0">
                          <a:solidFill>
                            <a:srgbClr val="7030A0"/>
                          </a:solidFill>
                          <a:latin typeface="Palatino Linotype" panose="02040502050505030304" pitchFamily="18" charset="0"/>
                          <a:cs typeface="Calibri"/>
                        </a:rPr>
                        <a:t>ing</a:t>
                      </a:r>
                      <a:endParaRPr sz="1800" dirty="0">
                        <a:solidFill>
                          <a:srgbClr val="7030A0"/>
                        </a:solidFill>
                        <a:latin typeface="Palatino Linotype" panose="02040502050505030304" pitchFamily="18" charset="0"/>
                        <a:cs typeface="Calibri"/>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6338">
                <a:tc gridSpan="7">
                  <a:txBody>
                    <a:bodyPr/>
                    <a:lstStyle/>
                    <a:p>
                      <a:pPr marL="1515745">
                        <a:lnSpc>
                          <a:spcPct val="100000"/>
                        </a:lnSpc>
                      </a:pPr>
                      <a:r>
                        <a:rPr sz="1600" b="1" spc="-5" dirty="0">
                          <a:solidFill>
                            <a:srgbClr val="FF0000"/>
                          </a:solidFill>
                          <a:latin typeface="Palatino Linotype" panose="02040502050505030304" pitchFamily="18" charset="0"/>
                          <a:cs typeface="Calibri"/>
                        </a:rPr>
                        <a:t>M</a:t>
                      </a:r>
                      <a:r>
                        <a:rPr sz="1600" b="1" dirty="0">
                          <a:solidFill>
                            <a:srgbClr val="FF0000"/>
                          </a:solidFill>
                          <a:latin typeface="Palatino Linotype" panose="02040502050505030304" pitchFamily="18" charset="0"/>
                          <a:cs typeface="Calibri"/>
                        </a:rPr>
                        <a:t>o</a:t>
                      </a:r>
                      <a:r>
                        <a:rPr sz="1600" b="1" spc="5" dirty="0">
                          <a:solidFill>
                            <a:srgbClr val="FF0000"/>
                          </a:solidFill>
                          <a:latin typeface="Palatino Linotype" panose="02040502050505030304" pitchFamily="18" charset="0"/>
                          <a:cs typeface="Calibri"/>
                        </a:rPr>
                        <a:t>n</a:t>
                      </a:r>
                      <a:r>
                        <a:rPr sz="1600" b="1" dirty="0">
                          <a:solidFill>
                            <a:srgbClr val="FF0000"/>
                          </a:solidFill>
                          <a:latin typeface="Palatino Linotype" panose="02040502050505030304" pitchFamily="18" charset="0"/>
                          <a:cs typeface="Calibri"/>
                        </a:rPr>
                        <a:t>i</a:t>
                      </a:r>
                      <a:r>
                        <a:rPr sz="1600" b="1" spc="-10" dirty="0">
                          <a:solidFill>
                            <a:srgbClr val="FF0000"/>
                          </a:solidFill>
                          <a:latin typeface="Palatino Linotype" panose="02040502050505030304" pitchFamily="18" charset="0"/>
                          <a:cs typeface="Calibri"/>
                        </a:rPr>
                        <a:t>t</a:t>
                      </a:r>
                      <a:r>
                        <a:rPr sz="1600" b="1" dirty="0">
                          <a:solidFill>
                            <a:srgbClr val="FF0000"/>
                          </a:solidFill>
                          <a:latin typeface="Palatino Linotype" panose="02040502050505030304" pitchFamily="18" charset="0"/>
                          <a:cs typeface="Calibri"/>
                        </a:rPr>
                        <a:t>o</a:t>
                      </a:r>
                      <a:r>
                        <a:rPr sz="1600" b="1" spc="5" dirty="0">
                          <a:solidFill>
                            <a:srgbClr val="FF0000"/>
                          </a:solidFill>
                          <a:latin typeface="Palatino Linotype" panose="02040502050505030304" pitchFamily="18" charset="0"/>
                          <a:cs typeface="Calibri"/>
                        </a:rPr>
                        <a:t>r</a:t>
                      </a:r>
                      <a:r>
                        <a:rPr sz="1600" b="1" dirty="0">
                          <a:solidFill>
                            <a:srgbClr val="FF0000"/>
                          </a:solidFill>
                          <a:latin typeface="Palatino Linotype" panose="02040502050505030304" pitchFamily="18" charset="0"/>
                          <a:cs typeface="Calibri"/>
                        </a:rPr>
                        <a:t>ing</a:t>
                      </a:r>
                      <a:r>
                        <a:rPr sz="1600" b="1" spc="10" dirty="0">
                          <a:solidFill>
                            <a:srgbClr val="FF0000"/>
                          </a:solidFill>
                          <a:latin typeface="Palatino Linotype" panose="02040502050505030304" pitchFamily="18" charset="0"/>
                          <a:cs typeface="Calibri"/>
                        </a:rPr>
                        <a:t> </a:t>
                      </a:r>
                      <a:r>
                        <a:rPr sz="1600" b="1" spc="-45" dirty="0">
                          <a:solidFill>
                            <a:srgbClr val="FF0000"/>
                          </a:solidFill>
                          <a:latin typeface="Palatino Linotype" panose="02040502050505030304" pitchFamily="18" charset="0"/>
                          <a:cs typeface="Calibri"/>
                        </a:rPr>
                        <a:t>W</a:t>
                      </a:r>
                      <a:r>
                        <a:rPr sz="1600" b="1" spc="-5" dirty="0">
                          <a:solidFill>
                            <a:srgbClr val="FF0000"/>
                          </a:solidFill>
                          <a:latin typeface="Palatino Linotype" panose="02040502050505030304" pitchFamily="18" charset="0"/>
                          <a:cs typeface="Calibri"/>
                        </a:rPr>
                        <a:t>e</a:t>
                      </a:r>
                      <a:r>
                        <a:rPr sz="1600" b="1" dirty="0">
                          <a:solidFill>
                            <a:srgbClr val="FF0000"/>
                          </a:solidFill>
                          <a:latin typeface="Palatino Linotype" panose="02040502050505030304" pitchFamily="18" charset="0"/>
                          <a:cs typeface="Calibri"/>
                        </a:rPr>
                        <a:t>ll</a:t>
                      </a:r>
                      <a:r>
                        <a:rPr sz="1600" b="1" spc="5"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N</a:t>
                      </a:r>
                      <a:r>
                        <a:rPr sz="1600" b="1" spc="-15" dirty="0">
                          <a:solidFill>
                            <a:srgbClr val="FF0000"/>
                          </a:solidFill>
                          <a:latin typeface="Palatino Linotype" panose="02040502050505030304" pitchFamily="18" charset="0"/>
                          <a:cs typeface="Calibri"/>
                        </a:rPr>
                        <a:t>e</a:t>
                      </a:r>
                      <a:r>
                        <a:rPr sz="1600" b="1" dirty="0">
                          <a:solidFill>
                            <a:srgbClr val="FF0000"/>
                          </a:solidFill>
                          <a:latin typeface="Palatino Linotype" panose="02040502050505030304" pitchFamily="18" charset="0"/>
                          <a:cs typeface="Calibri"/>
                        </a:rPr>
                        <a:t>twork</a:t>
                      </a:r>
                      <a:r>
                        <a:rPr sz="1600" b="1" spc="-10"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Su</a:t>
                      </a:r>
                      <a:r>
                        <a:rPr sz="1600" b="1" spc="-5" dirty="0">
                          <a:solidFill>
                            <a:srgbClr val="FF0000"/>
                          </a:solidFill>
                          <a:latin typeface="Palatino Linotype" panose="02040502050505030304" pitchFamily="18" charset="0"/>
                          <a:cs typeface="Calibri"/>
                        </a:rPr>
                        <a:t>mme</a:t>
                      </a:r>
                      <a:r>
                        <a:rPr sz="1600" b="1" dirty="0">
                          <a:solidFill>
                            <a:srgbClr val="FF0000"/>
                          </a:solidFill>
                          <a:latin typeface="Palatino Linotype" panose="02040502050505030304" pitchFamily="18" charset="0"/>
                          <a:cs typeface="Calibri"/>
                        </a:rPr>
                        <a:t>ry</a:t>
                      </a:r>
                      <a:endParaRPr sz="1600" dirty="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5">
                  <a:txBody>
                    <a:bodyPr/>
                    <a:lstStyle/>
                    <a:p>
                      <a:pPr marL="963294">
                        <a:lnSpc>
                          <a:spcPct val="100000"/>
                        </a:lnSpc>
                      </a:pPr>
                      <a:r>
                        <a:rPr sz="1400" b="1" spc="-5" dirty="0">
                          <a:solidFill>
                            <a:srgbClr val="FF0000"/>
                          </a:solidFill>
                          <a:latin typeface="Palatino Linotype" panose="02040502050505030304" pitchFamily="18" charset="0"/>
                          <a:cs typeface="Calibri"/>
                        </a:rPr>
                        <a:t>Mea</a:t>
                      </a:r>
                      <a:r>
                        <a:rPr sz="1400" b="1" dirty="0">
                          <a:solidFill>
                            <a:srgbClr val="FF0000"/>
                          </a:solidFill>
                          <a:latin typeface="Palatino Linotype" panose="02040502050505030304" pitchFamily="18" charset="0"/>
                          <a:cs typeface="Calibri"/>
                        </a:rPr>
                        <a:t>su</a:t>
                      </a:r>
                      <a:r>
                        <a:rPr sz="1400" b="1" spc="-10" dirty="0">
                          <a:solidFill>
                            <a:srgbClr val="FF0000"/>
                          </a:solidFill>
                          <a:latin typeface="Palatino Linotype" panose="02040502050505030304" pitchFamily="18" charset="0"/>
                          <a:cs typeface="Calibri"/>
                        </a:rPr>
                        <a:t>r</a:t>
                      </a:r>
                      <a:r>
                        <a:rPr sz="1400" b="1" spc="-5" dirty="0">
                          <a:solidFill>
                            <a:srgbClr val="FF0000"/>
                          </a:solidFill>
                          <a:latin typeface="Palatino Linotype" panose="02040502050505030304" pitchFamily="18" charset="0"/>
                          <a:cs typeface="Calibri"/>
                        </a:rPr>
                        <a:t>eme</a:t>
                      </a:r>
                      <a:r>
                        <a:rPr sz="1400" b="1" spc="-10" dirty="0">
                          <a:solidFill>
                            <a:srgbClr val="FF0000"/>
                          </a:solidFill>
                          <a:latin typeface="Palatino Linotype" panose="02040502050505030304" pitchFamily="18" charset="0"/>
                          <a:cs typeface="Calibri"/>
                        </a:rPr>
                        <a:t>n</a:t>
                      </a:r>
                      <a:r>
                        <a:rPr sz="1400" b="1" dirty="0">
                          <a:solidFill>
                            <a:srgbClr val="FF0000"/>
                          </a:solidFill>
                          <a:latin typeface="Palatino Linotype" panose="02040502050505030304" pitchFamily="18" charset="0"/>
                          <a:cs typeface="Calibri"/>
                        </a:rPr>
                        <a:t>t</a:t>
                      </a:r>
                      <a:r>
                        <a:rPr sz="1400" b="1" spc="-5" dirty="0">
                          <a:solidFill>
                            <a:srgbClr val="FF0000"/>
                          </a:solidFill>
                          <a:latin typeface="Palatino Linotype" panose="02040502050505030304" pitchFamily="18" charset="0"/>
                          <a:cs typeface="Calibri"/>
                        </a:rPr>
                        <a:t> M</a:t>
                      </a:r>
                      <a:r>
                        <a:rPr sz="1400" b="1" dirty="0">
                          <a:solidFill>
                            <a:srgbClr val="FF0000"/>
                          </a:solidFill>
                          <a:latin typeface="Palatino Linotype" panose="02040502050505030304" pitchFamily="18" charset="0"/>
                          <a:cs typeface="Calibri"/>
                        </a:rPr>
                        <a:t>o</a:t>
                      </a:r>
                      <a:r>
                        <a:rPr sz="1400" b="1" spc="5" dirty="0">
                          <a:solidFill>
                            <a:srgbClr val="FF0000"/>
                          </a:solidFill>
                          <a:latin typeface="Palatino Linotype" panose="02040502050505030304" pitchFamily="18" charset="0"/>
                          <a:cs typeface="Calibri"/>
                        </a:rPr>
                        <a:t>d</a:t>
                      </a:r>
                      <a:r>
                        <a:rPr sz="1400" b="1" dirty="0">
                          <a:solidFill>
                            <a:srgbClr val="FF0000"/>
                          </a:solidFill>
                          <a:latin typeface="Palatino Linotype" panose="02040502050505030304" pitchFamily="18" charset="0"/>
                          <a:cs typeface="Calibri"/>
                        </a:rPr>
                        <a:t>e</a:t>
                      </a:r>
                      <a:endParaRPr sz="1400" dirty="0">
                        <a:solidFill>
                          <a:srgbClr val="FF0000"/>
                        </a:solidFill>
                        <a:latin typeface="Palatino Linotype" panose="02040502050505030304" pitchFamily="18" charset="0"/>
                        <a:cs typeface="Calibri"/>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032377">
                <a:tc>
                  <a:txBody>
                    <a:bodyPr/>
                    <a:lstStyle/>
                    <a:p>
                      <a:pPr marL="4445" algn="ctr">
                        <a:lnSpc>
                          <a:spcPct val="100000"/>
                        </a:lnSpc>
                      </a:pPr>
                      <a:r>
                        <a:rPr sz="1400" b="0" dirty="0">
                          <a:solidFill>
                            <a:srgbClr val="7030A0"/>
                          </a:solidFill>
                          <a:latin typeface="Palatino Linotype" panose="02040502050505030304" pitchFamily="18" charset="0"/>
                          <a:cs typeface="Calibri"/>
                        </a:rPr>
                        <a:t>Aqui</a:t>
                      </a:r>
                      <a:r>
                        <a:rPr sz="1400" b="0" spc="-20" dirty="0">
                          <a:solidFill>
                            <a:srgbClr val="7030A0"/>
                          </a:solidFill>
                          <a:latin typeface="Palatino Linotype" panose="02040502050505030304" pitchFamily="18" charset="0"/>
                          <a:cs typeface="Calibri"/>
                        </a:rPr>
                        <a:t>f</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r</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445" marR="207010" algn="ctr">
                        <a:lnSpc>
                          <a:spcPct val="100000"/>
                        </a:lnSpc>
                      </a:pPr>
                      <a:r>
                        <a:rPr sz="1400" b="0" dirty="0">
                          <a:solidFill>
                            <a:srgbClr val="7030A0"/>
                          </a:solidFill>
                          <a:latin typeface="Palatino Linotype" panose="02040502050505030304" pitchFamily="18" charset="0"/>
                          <a:cs typeface="Calibri"/>
                        </a:rPr>
                        <a:t>No.of</a:t>
                      </a:r>
                      <a:r>
                        <a:rPr sz="1400" b="0" spc="-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Ex</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s</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ng </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o</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ing S</a:t>
                      </a:r>
                      <a:r>
                        <a:rPr sz="1400" b="0" spc="-15"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s</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445" marR="43180" algn="ctr">
                        <a:lnSpc>
                          <a:spcPct val="100000"/>
                        </a:lnSpc>
                      </a:pP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 </a:t>
                      </a:r>
                      <a:r>
                        <a:rPr sz="1400" b="0" spc="-5" dirty="0">
                          <a:solidFill>
                            <a:srgbClr val="7030A0"/>
                          </a:solidFill>
                          <a:latin typeface="Palatino Linotype" panose="02040502050505030304" pitchFamily="18" charset="0"/>
                          <a:cs typeface="Calibri"/>
                        </a:rPr>
                        <a:t>y</a:t>
                      </a:r>
                      <a:r>
                        <a:rPr sz="1400" b="0" dirty="0">
                          <a:solidFill>
                            <a:srgbClr val="7030A0"/>
                          </a:solidFill>
                          <a:latin typeface="Palatino Linotype" panose="02040502050505030304" pitchFamily="18" charset="0"/>
                          <a:cs typeface="Calibri"/>
                        </a:rPr>
                        <a:t>pe</a:t>
                      </a:r>
                      <a:r>
                        <a:rPr sz="1400" b="0" spc="-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of </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o</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in g </a:t>
                      </a:r>
                      <a:r>
                        <a:rPr sz="1400" b="0" spc="10"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S</a:t>
                      </a:r>
                      <a:r>
                        <a:rPr sz="1400" b="0" spc="-15"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s (</a:t>
                      </a:r>
                      <a:r>
                        <a:rPr sz="1400" b="0" spc="-15" dirty="0">
                          <a:solidFill>
                            <a:srgbClr val="7030A0"/>
                          </a:solidFill>
                          <a:latin typeface="Palatino Linotype" panose="02040502050505030304" pitchFamily="18" charset="0"/>
                          <a:cs typeface="Calibri"/>
                        </a:rPr>
                        <a:t>D</a:t>
                      </a:r>
                      <a:r>
                        <a:rPr sz="1400" b="0" dirty="0">
                          <a:solidFill>
                            <a:srgbClr val="7030A0"/>
                          </a:solidFill>
                          <a:latin typeface="Palatino Linotype" panose="02040502050505030304" pitchFamily="18" charset="0"/>
                          <a:cs typeface="Calibri"/>
                        </a:rPr>
                        <a:t>W/</a:t>
                      </a:r>
                      <a:r>
                        <a:rPr sz="1400" b="0" spc="-15" dirty="0">
                          <a:solidFill>
                            <a:srgbClr val="7030A0"/>
                          </a:solidFill>
                          <a:latin typeface="Palatino Linotype" panose="02040502050505030304" pitchFamily="18" charset="0"/>
                          <a:cs typeface="Calibri"/>
                        </a:rPr>
                        <a:t>P</a:t>
                      </a:r>
                      <a:r>
                        <a:rPr sz="1400" b="0" dirty="0">
                          <a:solidFill>
                            <a:srgbClr val="7030A0"/>
                          </a:solidFill>
                          <a:latin typeface="Palatino Linotype" panose="02040502050505030304" pitchFamily="18" charset="0"/>
                          <a:cs typeface="Calibri"/>
                        </a:rPr>
                        <a:t>Z)</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445" marR="13970" algn="ctr">
                        <a:lnSpc>
                          <a:spcPct val="100000"/>
                        </a:lnSpc>
                      </a:pPr>
                      <a:r>
                        <a:rPr sz="1400" b="0" spc="-5" dirty="0">
                          <a:solidFill>
                            <a:srgbClr val="7030A0"/>
                          </a:solidFill>
                          <a:latin typeface="Palatino Linotype" panose="02040502050505030304" pitchFamily="18" charset="0"/>
                          <a:cs typeface="Calibri"/>
                        </a:rPr>
                        <a:t>P</a:t>
                      </a:r>
                      <a:r>
                        <a:rPr sz="1400" b="0" spc="-10"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p</a:t>
                      </a:r>
                      <a:r>
                        <a:rPr sz="1400" b="0" dirty="0">
                          <a:solidFill>
                            <a:srgbClr val="7030A0"/>
                          </a:solidFill>
                          <a:latin typeface="Palatino Linotype" panose="02040502050505030304" pitchFamily="18" charset="0"/>
                          <a:cs typeface="Calibri"/>
                        </a:rPr>
                        <a:t>os</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d No.of Moni</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in g</a:t>
                      </a:r>
                      <a:r>
                        <a:rPr sz="1400" b="0" spc="10"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S</a:t>
                      </a:r>
                      <a:r>
                        <a:rPr sz="1400" b="0" spc="-15"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s in</a:t>
                      </a:r>
                      <a:r>
                        <a:rPr sz="1400" b="0" spc="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NHP </a:t>
                      </a:r>
                      <a:r>
                        <a:rPr sz="1400" b="0" spc="-5" dirty="0">
                          <a:solidFill>
                            <a:srgbClr val="7030A0"/>
                          </a:solidFill>
                          <a:latin typeface="Palatino Linotype" panose="02040502050505030304" pitchFamily="18" charset="0"/>
                          <a:cs typeface="Calibri"/>
                        </a:rPr>
                        <a:t>(</a:t>
                      </a:r>
                      <a:r>
                        <a:rPr sz="1400" b="0" spc="-15" dirty="0">
                          <a:solidFill>
                            <a:srgbClr val="7030A0"/>
                          </a:solidFill>
                          <a:latin typeface="Palatino Linotype" panose="02040502050505030304" pitchFamily="18" charset="0"/>
                          <a:cs typeface="Calibri"/>
                        </a:rPr>
                        <a:t>D</a:t>
                      </a:r>
                      <a:r>
                        <a:rPr sz="1400" b="0" dirty="0">
                          <a:solidFill>
                            <a:srgbClr val="7030A0"/>
                          </a:solidFill>
                          <a:latin typeface="Palatino Linotype" panose="02040502050505030304" pitchFamily="18" charset="0"/>
                          <a:cs typeface="Calibri"/>
                        </a:rPr>
                        <a:t>W)</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marR="22225" algn="ctr">
                        <a:lnSpc>
                          <a:spcPct val="100000"/>
                        </a:lnSpc>
                      </a:pPr>
                      <a:r>
                        <a:rPr sz="1400" b="0" spc="-5" dirty="0">
                          <a:solidFill>
                            <a:srgbClr val="7030A0"/>
                          </a:solidFill>
                          <a:latin typeface="Palatino Linotype" panose="02040502050505030304" pitchFamily="18" charset="0"/>
                          <a:cs typeface="Calibri"/>
                        </a:rPr>
                        <a:t>P</a:t>
                      </a:r>
                      <a:r>
                        <a:rPr sz="1400" b="0" spc="-10"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p</a:t>
                      </a:r>
                      <a:r>
                        <a:rPr sz="1400" b="0" dirty="0">
                          <a:solidFill>
                            <a:srgbClr val="7030A0"/>
                          </a:solidFill>
                          <a:latin typeface="Palatino Linotype" panose="02040502050505030304" pitchFamily="18" charset="0"/>
                          <a:cs typeface="Calibri"/>
                        </a:rPr>
                        <a:t>os</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d No.</a:t>
                      </a:r>
                      <a:r>
                        <a:rPr sz="1400" b="0" spc="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of </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i</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in g</a:t>
                      </a:r>
                      <a:r>
                        <a:rPr sz="1400" b="0" spc="10"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S</a:t>
                      </a:r>
                      <a:r>
                        <a:rPr sz="1400" b="0" spc="-15"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s in</a:t>
                      </a:r>
                      <a:r>
                        <a:rPr sz="1400" b="0" spc="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NHP</a:t>
                      </a:r>
                      <a:r>
                        <a:rPr lang="en-US" sz="1400" b="0" dirty="0">
                          <a:solidFill>
                            <a:srgbClr val="7030A0"/>
                          </a:solidFill>
                          <a:latin typeface="Palatino Linotype" panose="02040502050505030304" pitchFamily="18" charset="0"/>
                          <a:cs typeface="Calibri"/>
                        </a:rPr>
                        <a:t> </a:t>
                      </a:r>
                      <a:r>
                        <a:rPr sz="1400" b="0" spc="-20" dirty="0">
                          <a:solidFill>
                            <a:srgbClr val="7030A0"/>
                          </a:solidFill>
                          <a:latin typeface="Palatino Linotype" panose="02040502050505030304" pitchFamily="18" charset="0"/>
                          <a:cs typeface="Calibri"/>
                        </a:rPr>
                        <a:t>P</a:t>
                      </a:r>
                      <a:r>
                        <a:rPr sz="1400" b="0" dirty="0">
                          <a:solidFill>
                            <a:srgbClr val="7030A0"/>
                          </a:solidFill>
                          <a:latin typeface="Palatino Linotype" panose="02040502050505030304" pitchFamily="18" charset="0"/>
                          <a:cs typeface="Calibri"/>
                        </a:rPr>
                        <a:t>Z</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marR="11430" algn="ctr">
                        <a:lnSpc>
                          <a:spcPct val="100000"/>
                        </a:lnSpc>
                      </a:pPr>
                      <a:r>
                        <a:rPr sz="1400" b="0" spc="-105"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1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l nu</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b</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r of </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i</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 ng </a:t>
                      </a:r>
                      <a:r>
                        <a:rPr sz="1400" b="0" spc="-15" dirty="0">
                          <a:solidFill>
                            <a:srgbClr val="7030A0"/>
                          </a:solidFill>
                          <a:latin typeface="Palatino Linotype" panose="02040502050505030304" pitchFamily="18" charset="0"/>
                          <a:cs typeface="Calibri"/>
                        </a:rPr>
                        <a:t>s</a:t>
                      </a:r>
                      <a:r>
                        <a:rPr sz="1400" b="0" spc="-10"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on (Exis</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ng </a:t>
                      </a:r>
                      <a:r>
                        <a:rPr sz="1400" b="0" spc="-5" dirty="0">
                          <a:solidFill>
                            <a:srgbClr val="7030A0"/>
                          </a:solidFill>
                          <a:latin typeface="Palatino Linotype" panose="02040502050505030304" pitchFamily="18" charset="0"/>
                          <a:cs typeface="Calibri"/>
                        </a:rPr>
                        <a:t>P</a:t>
                      </a:r>
                      <a:r>
                        <a:rPr sz="1400" b="0" spc="-10"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p</a:t>
                      </a:r>
                      <a:r>
                        <a:rPr sz="1400" b="0" dirty="0">
                          <a:solidFill>
                            <a:srgbClr val="7030A0"/>
                          </a:solidFill>
                          <a:latin typeface="Palatino Linotype" panose="02040502050505030304" pitchFamily="18" charset="0"/>
                          <a:cs typeface="Calibri"/>
                        </a:rPr>
                        <a:t>os</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d in</a:t>
                      </a:r>
                      <a:r>
                        <a:rPr sz="1400" b="0" spc="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NHP)</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pPr>
                      <a:r>
                        <a:rPr sz="1400" b="0" dirty="0">
                          <a:solidFill>
                            <a:srgbClr val="7030A0"/>
                          </a:solidFill>
                          <a:latin typeface="Palatino Linotype" panose="02040502050505030304" pitchFamily="18" charset="0"/>
                          <a:cs typeface="Calibri"/>
                        </a:rPr>
                        <a:t>Nu</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b</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r of </a:t>
                      </a:r>
                      <a:r>
                        <a:rPr sz="1400" b="0" spc="-15" dirty="0">
                          <a:solidFill>
                            <a:srgbClr val="7030A0"/>
                          </a:solidFill>
                          <a:latin typeface="Palatino Linotype" panose="02040502050505030304" pitchFamily="18" charset="0"/>
                          <a:cs typeface="Calibri"/>
                        </a:rPr>
                        <a:t>s</a:t>
                      </a:r>
                      <a:r>
                        <a:rPr sz="1400" b="0" spc="-10"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s (</a:t>
                      </a:r>
                      <a:r>
                        <a:rPr sz="1400" b="0" spc="-10" dirty="0">
                          <a:solidFill>
                            <a:srgbClr val="7030A0"/>
                          </a:solidFill>
                          <a:latin typeface="Palatino Linotype" panose="02040502050505030304" pitchFamily="18" charset="0"/>
                          <a:cs typeface="Calibri"/>
                        </a:rPr>
                        <a:t>f</a:t>
                      </a:r>
                      <a:r>
                        <a:rPr sz="1400" b="0" dirty="0">
                          <a:solidFill>
                            <a:srgbClr val="7030A0"/>
                          </a:solidFill>
                          <a:latin typeface="Palatino Linotype" panose="02040502050505030304" pitchFamily="18" charset="0"/>
                          <a:cs typeface="Calibri"/>
                        </a:rPr>
                        <a:t>or</a:t>
                      </a:r>
                      <a:r>
                        <a:rPr sz="1400" b="0" spc="-1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WL </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i</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in g</a:t>
                      </a:r>
                      <a:r>
                        <a:rPr sz="1400" b="0" spc="10"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l</a:t>
                      </a:r>
                      <a:r>
                        <a:rPr sz="1400" b="0" spc="-5" dirty="0">
                          <a:solidFill>
                            <a:srgbClr val="7030A0"/>
                          </a:solidFill>
                          <a:latin typeface="Palatino Linotype" panose="02040502050505030304" pitchFamily="18" charset="0"/>
                          <a:cs typeface="Calibri"/>
                        </a:rPr>
                        <a:t>y</a:t>
                      </a:r>
                      <a:r>
                        <a:rPr sz="1400" b="0" dirty="0">
                          <a:solidFill>
                            <a:srgbClr val="7030A0"/>
                          </a:solidFill>
                          <a:latin typeface="Palatino Linotype" panose="02040502050505030304" pitchFamily="18" charset="0"/>
                          <a:cs typeface="Calibri"/>
                        </a:rPr>
                        <a:t>)</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marR="20320" algn="ctr">
                        <a:lnSpc>
                          <a:spcPct val="100000"/>
                        </a:lnSpc>
                      </a:pPr>
                      <a:r>
                        <a:rPr sz="1400" b="0" dirty="0">
                          <a:solidFill>
                            <a:srgbClr val="7030A0"/>
                          </a:solidFill>
                          <a:latin typeface="Palatino Linotype" panose="02040502050505030304" pitchFamily="18" charset="0"/>
                          <a:cs typeface="Calibri"/>
                        </a:rPr>
                        <a:t>Nn</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b</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r of </a:t>
                      </a:r>
                      <a:r>
                        <a:rPr sz="1400" b="0" spc="-15" dirty="0">
                          <a:solidFill>
                            <a:srgbClr val="7030A0"/>
                          </a:solidFill>
                          <a:latin typeface="Palatino Linotype" panose="02040502050505030304" pitchFamily="18" charset="0"/>
                          <a:cs typeface="Calibri"/>
                        </a:rPr>
                        <a:t>s</a:t>
                      </a:r>
                      <a:r>
                        <a:rPr sz="1400" b="0" spc="-10" dirty="0">
                          <a:solidFill>
                            <a:srgbClr val="7030A0"/>
                          </a:solidFill>
                          <a:latin typeface="Palatino Linotype" panose="02040502050505030304" pitchFamily="18" charset="0"/>
                          <a:cs typeface="Calibri"/>
                        </a:rPr>
                        <a:t>t</a:t>
                      </a:r>
                      <a:r>
                        <a:rPr sz="1400" b="0" spc="-2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s (</a:t>
                      </a:r>
                      <a:r>
                        <a:rPr sz="1400" b="0" spc="-10" dirty="0">
                          <a:solidFill>
                            <a:srgbClr val="7030A0"/>
                          </a:solidFill>
                          <a:latin typeface="Palatino Linotype" panose="02040502050505030304" pitchFamily="18" charset="0"/>
                          <a:cs typeface="Calibri"/>
                        </a:rPr>
                        <a:t>f</a:t>
                      </a:r>
                      <a:r>
                        <a:rPr sz="1400" b="0" dirty="0">
                          <a:solidFill>
                            <a:srgbClr val="7030A0"/>
                          </a:solidFill>
                          <a:latin typeface="Palatino Linotype" panose="02040502050505030304" pitchFamily="18" charset="0"/>
                          <a:cs typeface="Calibri"/>
                        </a:rPr>
                        <a:t>or</a:t>
                      </a:r>
                      <a:r>
                        <a:rPr sz="1400" b="0" spc="-15"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WL </a:t>
                      </a:r>
                      <a:r>
                        <a:rPr sz="1400" b="0" spc="-5"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nd</a:t>
                      </a:r>
                      <a:r>
                        <a:rPr sz="1400" b="0" spc="5" dirty="0">
                          <a:solidFill>
                            <a:srgbClr val="7030A0"/>
                          </a:solidFill>
                          <a:latin typeface="Palatino Linotype" panose="02040502050505030304" pitchFamily="18" charset="0"/>
                          <a:cs typeface="Calibri"/>
                        </a:rPr>
                        <a:t> </a:t>
                      </a:r>
                      <a:r>
                        <a:rPr sz="1400" b="0" spc="-10" dirty="0">
                          <a:solidFill>
                            <a:srgbClr val="7030A0"/>
                          </a:solidFill>
                          <a:latin typeface="Palatino Linotype" panose="02040502050505030304" pitchFamily="18" charset="0"/>
                          <a:cs typeface="Calibri"/>
                        </a:rPr>
                        <a:t>W</a:t>
                      </a:r>
                      <a:r>
                        <a:rPr sz="1400" b="0" dirty="0">
                          <a:solidFill>
                            <a:srgbClr val="7030A0"/>
                          </a:solidFill>
                          <a:latin typeface="Palatino Linotype" panose="02040502050505030304" pitchFamily="18" charset="0"/>
                          <a:cs typeface="Calibri"/>
                        </a:rPr>
                        <a:t>Q </a:t>
                      </a:r>
                      <a:r>
                        <a:rPr sz="1400" b="0" spc="-5" dirty="0">
                          <a:solidFill>
                            <a:srgbClr val="7030A0"/>
                          </a:solidFill>
                          <a:latin typeface="Palatino Linotype" panose="02040502050505030304" pitchFamily="18" charset="0"/>
                          <a:cs typeface="Calibri"/>
                        </a:rPr>
                        <a:t>m</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n</a:t>
                      </a:r>
                      <a:r>
                        <a:rPr sz="1400" b="0" dirty="0">
                          <a:solidFill>
                            <a:srgbClr val="7030A0"/>
                          </a:solidFill>
                          <a:latin typeface="Palatino Linotype" panose="02040502050505030304" pitchFamily="18" charset="0"/>
                          <a:cs typeface="Calibri"/>
                        </a:rPr>
                        <a:t>i</a:t>
                      </a:r>
                      <a:r>
                        <a:rPr sz="1400" b="0" spc="-10" dirty="0">
                          <a:solidFill>
                            <a:srgbClr val="7030A0"/>
                          </a:solidFill>
                          <a:latin typeface="Palatino Linotype" panose="02040502050505030304" pitchFamily="18" charset="0"/>
                          <a:cs typeface="Calibri"/>
                        </a:rPr>
                        <a:t>t</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in </a:t>
                      </a:r>
                      <a:r>
                        <a:rPr sz="1400" b="0" spc="-5" dirty="0">
                          <a:solidFill>
                            <a:srgbClr val="7030A0"/>
                          </a:solidFill>
                          <a:latin typeface="Palatino Linotype" panose="02040502050505030304" pitchFamily="18" charset="0"/>
                          <a:cs typeface="Calibri"/>
                        </a:rPr>
                        <a:t>g)</a:t>
                      </a:r>
                      <a:endParaRPr sz="1400" b="0" dirty="0">
                        <a:solidFill>
                          <a:srgbClr val="7030A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pPr>
                      <a:r>
                        <a:rPr sz="1400" b="0" dirty="0">
                          <a:solidFill>
                            <a:srgbClr val="7030A0"/>
                          </a:solidFill>
                          <a:latin typeface="Palatino Linotype" panose="02040502050505030304" pitchFamily="18" charset="0"/>
                          <a:cs typeface="Calibri"/>
                        </a:rPr>
                        <a:t>M</a:t>
                      </a:r>
                      <a:r>
                        <a:rPr sz="1400" b="0" spc="-10"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nu</a:t>
                      </a:r>
                      <a:r>
                        <a:rPr sz="1400" b="0" spc="-5" dirty="0">
                          <a:solidFill>
                            <a:srgbClr val="7030A0"/>
                          </a:solidFill>
                          <a:latin typeface="Palatino Linotype" panose="02040502050505030304" pitchFamily="18" charset="0"/>
                          <a:cs typeface="Calibri"/>
                        </a:rPr>
                        <a:t>a</a:t>
                      </a:r>
                      <a:r>
                        <a:rPr sz="1400" b="0" dirty="0">
                          <a:solidFill>
                            <a:srgbClr val="7030A0"/>
                          </a:solidFill>
                          <a:latin typeface="Palatino Linotype" panose="02040502050505030304" pitchFamily="18" charset="0"/>
                          <a:cs typeface="Calibri"/>
                        </a:rPr>
                        <a:t>l</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715" algn="ctr">
                        <a:lnSpc>
                          <a:spcPct val="100000"/>
                        </a:lnSpc>
                      </a:pPr>
                      <a:r>
                        <a:rPr sz="1400" b="0" spc="-15" dirty="0">
                          <a:solidFill>
                            <a:srgbClr val="7030A0"/>
                          </a:solidFill>
                          <a:latin typeface="Palatino Linotype" panose="02040502050505030304" pitchFamily="18" charset="0"/>
                          <a:cs typeface="Calibri"/>
                        </a:rPr>
                        <a:t>D</a:t>
                      </a:r>
                      <a:r>
                        <a:rPr sz="1400" b="0" dirty="0">
                          <a:solidFill>
                            <a:srgbClr val="7030A0"/>
                          </a:solidFill>
                          <a:latin typeface="Palatino Linotype" panose="02040502050505030304" pitchFamily="18" charset="0"/>
                          <a:cs typeface="Calibri"/>
                        </a:rPr>
                        <a:t>W</a:t>
                      </a:r>
                      <a:r>
                        <a:rPr sz="1400" b="0" spc="-5" dirty="0">
                          <a:solidFill>
                            <a:srgbClr val="7030A0"/>
                          </a:solidFill>
                          <a:latin typeface="Palatino Linotype" panose="02040502050505030304" pitchFamily="18" charset="0"/>
                          <a:cs typeface="Calibri"/>
                        </a:rPr>
                        <a:t>L</a:t>
                      </a:r>
                      <a:r>
                        <a:rPr sz="1400" b="0" dirty="0">
                          <a:solidFill>
                            <a:srgbClr val="7030A0"/>
                          </a:solidFill>
                          <a:latin typeface="Palatino Linotype" panose="02040502050505030304" pitchFamily="18" charset="0"/>
                          <a:cs typeface="Calibri"/>
                        </a:rPr>
                        <a:t>R</a:t>
                      </a:r>
                    </a:p>
                    <a:p>
                      <a:pPr marL="5715" marR="43815" algn="ctr">
                        <a:lnSpc>
                          <a:spcPct val="100000"/>
                        </a:lnSpc>
                      </a:pPr>
                      <a:r>
                        <a:rPr sz="1400" b="0" dirty="0">
                          <a:solidFill>
                            <a:srgbClr val="7030A0"/>
                          </a:solidFill>
                          <a:latin typeface="Palatino Linotype" panose="02040502050505030304" pitchFamily="18" charset="0"/>
                          <a:cs typeface="Calibri"/>
                        </a:rPr>
                        <a:t>(Exis</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n </a:t>
                      </a:r>
                      <a:r>
                        <a:rPr sz="1400" b="0" spc="-5" dirty="0">
                          <a:solidFill>
                            <a:srgbClr val="7030A0"/>
                          </a:solidFill>
                          <a:latin typeface="Palatino Linotype" panose="02040502050505030304" pitchFamily="18" charset="0"/>
                          <a:cs typeface="Calibri"/>
                        </a:rPr>
                        <a:t>g)</a:t>
                      </a:r>
                      <a:endParaRPr sz="1400" b="0" dirty="0">
                        <a:solidFill>
                          <a:srgbClr val="7030A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marR="13970" algn="ctr">
                        <a:lnSpc>
                          <a:spcPct val="100000"/>
                        </a:lnSpc>
                      </a:pPr>
                      <a:r>
                        <a:rPr sz="1400" b="0" spc="-15" dirty="0">
                          <a:solidFill>
                            <a:srgbClr val="7030A0"/>
                          </a:solidFill>
                          <a:latin typeface="Palatino Linotype" panose="02040502050505030304" pitchFamily="18" charset="0"/>
                          <a:cs typeface="Calibri"/>
                        </a:rPr>
                        <a:t>D</a:t>
                      </a:r>
                      <a:r>
                        <a:rPr sz="1400" b="0" dirty="0">
                          <a:solidFill>
                            <a:srgbClr val="7030A0"/>
                          </a:solidFill>
                          <a:latin typeface="Palatino Linotype" panose="02040502050505030304" pitchFamily="18" charset="0"/>
                          <a:cs typeface="Calibri"/>
                        </a:rPr>
                        <a:t>W</a:t>
                      </a:r>
                      <a:r>
                        <a:rPr sz="1400" b="0" spc="-5" dirty="0">
                          <a:solidFill>
                            <a:srgbClr val="7030A0"/>
                          </a:solidFill>
                          <a:latin typeface="Palatino Linotype" panose="02040502050505030304" pitchFamily="18" charset="0"/>
                          <a:cs typeface="Calibri"/>
                        </a:rPr>
                        <a:t>L</a:t>
                      </a:r>
                      <a:r>
                        <a:rPr sz="1400" b="0" dirty="0">
                          <a:solidFill>
                            <a:srgbClr val="7030A0"/>
                          </a:solidFill>
                          <a:latin typeface="Palatino Linotype" panose="02040502050505030304" pitchFamily="18" charset="0"/>
                          <a:cs typeface="Calibri"/>
                        </a:rPr>
                        <a:t>R</a:t>
                      </a:r>
                      <a:r>
                        <a:rPr sz="1400" b="0" spc="10" dirty="0">
                          <a:solidFill>
                            <a:srgbClr val="7030A0"/>
                          </a:solidFill>
                          <a:latin typeface="Palatino Linotype" panose="02040502050505030304" pitchFamily="18" charset="0"/>
                          <a:cs typeface="Calibri"/>
                        </a:rPr>
                        <a:t> </a:t>
                      </a:r>
                      <a:r>
                        <a:rPr sz="1400" b="0" dirty="0">
                          <a:solidFill>
                            <a:srgbClr val="7030A0"/>
                          </a:solidFill>
                          <a:latin typeface="Palatino Linotype" panose="02040502050505030304" pitchFamily="18" charset="0"/>
                          <a:cs typeface="Calibri"/>
                        </a:rPr>
                        <a:t>with </a:t>
                      </a:r>
                      <a:r>
                        <a:rPr sz="1400" b="0" spc="-105"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l</a:t>
                      </a:r>
                      <a:r>
                        <a:rPr sz="1400" b="0" spc="-5" dirty="0">
                          <a:solidFill>
                            <a:srgbClr val="7030A0"/>
                          </a:solidFill>
                          <a:latin typeface="Palatino Linotype" panose="02040502050505030304" pitchFamily="18" charset="0"/>
                          <a:cs typeface="Calibri"/>
                        </a:rPr>
                        <a:t>eme</a:t>
                      </a:r>
                      <a:r>
                        <a:rPr sz="1400" b="0" dirty="0">
                          <a:solidFill>
                            <a:srgbClr val="7030A0"/>
                          </a:solidFill>
                          <a:latin typeface="Palatino Linotype" panose="02040502050505030304" pitchFamily="18" charset="0"/>
                          <a:cs typeface="Calibri"/>
                        </a:rPr>
                        <a:t>rty (Exis</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i</a:t>
                      </a:r>
                      <a:r>
                        <a:rPr sz="1400" b="0" dirty="0">
                          <a:solidFill>
                            <a:srgbClr val="7030A0"/>
                          </a:solidFill>
                          <a:latin typeface="Palatino Linotype" panose="02040502050505030304" pitchFamily="18" charset="0"/>
                          <a:cs typeface="Calibri"/>
                        </a:rPr>
                        <a:t>n</a:t>
                      </a:r>
                      <a:r>
                        <a:rPr sz="1400" b="0" spc="-5" dirty="0">
                          <a:solidFill>
                            <a:srgbClr val="7030A0"/>
                          </a:solidFill>
                          <a:latin typeface="Palatino Linotype" panose="02040502050505030304" pitchFamily="18" charset="0"/>
                          <a:cs typeface="Calibri"/>
                        </a:rPr>
                        <a:t>g</a:t>
                      </a:r>
                      <a:r>
                        <a:rPr sz="1400" b="0" dirty="0">
                          <a:solidFill>
                            <a:srgbClr val="7030A0"/>
                          </a:solidFill>
                          <a:latin typeface="Palatino Linotype" panose="02040502050505030304" pitchFamily="18" charset="0"/>
                          <a:cs typeface="Calibri"/>
                        </a:rPr>
                        <a:t>)</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715" algn="ctr">
                        <a:lnSpc>
                          <a:spcPct val="100000"/>
                        </a:lnSpc>
                      </a:pPr>
                      <a:r>
                        <a:rPr sz="1400" b="0" spc="-15" dirty="0">
                          <a:solidFill>
                            <a:srgbClr val="7030A0"/>
                          </a:solidFill>
                          <a:latin typeface="Palatino Linotype" panose="02040502050505030304" pitchFamily="18" charset="0"/>
                          <a:cs typeface="Calibri"/>
                        </a:rPr>
                        <a:t>D</a:t>
                      </a:r>
                      <a:r>
                        <a:rPr sz="1400" b="0" dirty="0">
                          <a:solidFill>
                            <a:srgbClr val="7030A0"/>
                          </a:solidFill>
                          <a:latin typeface="Palatino Linotype" panose="02040502050505030304" pitchFamily="18" charset="0"/>
                          <a:cs typeface="Calibri"/>
                        </a:rPr>
                        <a:t>W</a:t>
                      </a:r>
                      <a:r>
                        <a:rPr sz="1400" b="0" spc="-5" dirty="0">
                          <a:solidFill>
                            <a:srgbClr val="7030A0"/>
                          </a:solidFill>
                          <a:latin typeface="Palatino Linotype" panose="02040502050505030304" pitchFamily="18" charset="0"/>
                          <a:cs typeface="Calibri"/>
                        </a:rPr>
                        <a:t>L</a:t>
                      </a:r>
                      <a:r>
                        <a:rPr sz="1400" b="0" dirty="0">
                          <a:solidFill>
                            <a:srgbClr val="7030A0"/>
                          </a:solidFill>
                          <a:latin typeface="Palatino Linotype" panose="02040502050505030304" pitchFamily="18" charset="0"/>
                          <a:cs typeface="Calibri"/>
                        </a:rPr>
                        <a:t>R</a:t>
                      </a:r>
                    </a:p>
                    <a:p>
                      <a:pPr marL="5715" marR="2540" algn="ctr">
                        <a:lnSpc>
                          <a:spcPct val="100000"/>
                        </a:lnSpc>
                      </a:pPr>
                      <a:r>
                        <a:rPr sz="1400" b="0" dirty="0">
                          <a:solidFill>
                            <a:srgbClr val="7030A0"/>
                          </a:solidFill>
                          <a:latin typeface="Palatino Linotype" panose="02040502050505030304" pitchFamily="18" charset="0"/>
                          <a:cs typeface="Calibri"/>
                        </a:rPr>
                        <a:t>with </a:t>
                      </a:r>
                      <a:r>
                        <a:rPr sz="1400" b="0" spc="-105" dirty="0">
                          <a:solidFill>
                            <a:srgbClr val="7030A0"/>
                          </a:solidFill>
                          <a:latin typeface="Palatino Linotype" panose="02040502050505030304" pitchFamily="18" charset="0"/>
                          <a:cs typeface="Calibri"/>
                        </a:rPr>
                        <a:t>T</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l</a:t>
                      </a:r>
                      <a:r>
                        <a:rPr sz="1400" b="0" spc="-5" dirty="0">
                          <a:solidFill>
                            <a:srgbClr val="7030A0"/>
                          </a:solidFill>
                          <a:latin typeface="Palatino Linotype" panose="02040502050505030304" pitchFamily="18" charset="0"/>
                          <a:cs typeface="Calibri"/>
                        </a:rPr>
                        <a:t>eme</a:t>
                      </a:r>
                      <a:r>
                        <a:rPr sz="1400" b="0" dirty="0">
                          <a:solidFill>
                            <a:srgbClr val="7030A0"/>
                          </a:solidFill>
                          <a:latin typeface="Palatino Linotype" panose="02040502050505030304" pitchFamily="18" charset="0"/>
                          <a:cs typeface="Calibri"/>
                        </a:rPr>
                        <a:t>rty (</a:t>
                      </a:r>
                      <a:r>
                        <a:rPr sz="1400" b="0" spc="-5" dirty="0">
                          <a:solidFill>
                            <a:srgbClr val="7030A0"/>
                          </a:solidFill>
                          <a:latin typeface="Palatino Linotype" panose="02040502050505030304" pitchFamily="18" charset="0"/>
                          <a:cs typeface="Calibri"/>
                        </a:rPr>
                        <a:t>P</a:t>
                      </a:r>
                      <a:r>
                        <a:rPr sz="1400" b="0" spc="-10" dirty="0">
                          <a:solidFill>
                            <a:srgbClr val="7030A0"/>
                          </a:solidFill>
                          <a:latin typeface="Palatino Linotype" panose="02040502050505030304" pitchFamily="18" charset="0"/>
                          <a:cs typeface="Calibri"/>
                        </a:rPr>
                        <a:t>r</a:t>
                      </a:r>
                      <a:r>
                        <a:rPr sz="1400" b="0" dirty="0">
                          <a:solidFill>
                            <a:srgbClr val="7030A0"/>
                          </a:solidFill>
                          <a:latin typeface="Palatino Linotype" panose="02040502050505030304" pitchFamily="18" charset="0"/>
                          <a:cs typeface="Calibri"/>
                        </a:rPr>
                        <a:t>o</a:t>
                      </a:r>
                      <a:r>
                        <a:rPr sz="1400" b="0" spc="5" dirty="0">
                          <a:solidFill>
                            <a:srgbClr val="7030A0"/>
                          </a:solidFill>
                          <a:latin typeface="Palatino Linotype" panose="02040502050505030304" pitchFamily="18" charset="0"/>
                          <a:cs typeface="Calibri"/>
                        </a:rPr>
                        <a:t>p</a:t>
                      </a:r>
                      <a:r>
                        <a:rPr sz="1400" b="0" dirty="0">
                          <a:solidFill>
                            <a:srgbClr val="7030A0"/>
                          </a:solidFill>
                          <a:latin typeface="Palatino Linotype" panose="02040502050505030304" pitchFamily="18" charset="0"/>
                          <a:cs typeface="Calibri"/>
                        </a:rPr>
                        <a:t>os</a:t>
                      </a:r>
                      <a:r>
                        <a:rPr sz="1400" b="0" spc="-5" dirty="0">
                          <a:solidFill>
                            <a:srgbClr val="7030A0"/>
                          </a:solidFill>
                          <a:latin typeface="Palatino Linotype" panose="02040502050505030304" pitchFamily="18" charset="0"/>
                          <a:cs typeface="Calibri"/>
                        </a:rPr>
                        <a:t>e</a:t>
                      </a:r>
                      <a:r>
                        <a:rPr sz="1400" b="0" dirty="0">
                          <a:solidFill>
                            <a:srgbClr val="7030A0"/>
                          </a:solidFill>
                          <a:latin typeface="Palatino Linotype" panose="02040502050505030304" pitchFamily="18" charset="0"/>
                          <a:cs typeface="Calibri"/>
                        </a:rPr>
                        <a:t>d)</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958694">
                <a:tc>
                  <a:txBody>
                    <a:bodyPr/>
                    <a:lstStyle/>
                    <a:p>
                      <a:pPr marL="4445" marR="172720" algn="ctr">
                        <a:lnSpc>
                          <a:spcPct val="100000"/>
                        </a:lnSpc>
                      </a:pPr>
                      <a:r>
                        <a:rPr sz="1600" b="0" dirty="0">
                          <a:solidFill>
                            <a:srgbClr val="FF0000"/>
                          </a:solidFill>
                          <a:latin typeface="Palatino Linotype" panose="02040502050505030304" pitchFamily="18" charset="0"/>
                          <a:cs typeface="Calibri"/>
                        </a:rPr>
                        <a:t>Sh</a:t>
                      </a:r>
                      <a:r>
                        <a:rPr sz="1600" b="0" spc="-5" dirty="0">
                          <a:solidFill>
                            <a:srgbClr val="FF0000"/>
                          </a:solidFill>
                          <a:latin typeface="Palatino Linotype" panose="02040502050505030304" pitchFamily="18" charset="0"/>
                          <a:cs typeface="Calibri"/>
                        </a:rPr>
                        <a:t>a</a:t>
                      </a:r>
                      <a:r>
                        <a:rPr sz="1600" b="0" dirty="0">
                          <a:solidFill>
                            <a:srgbClr val="FF0000"/>
                          </a:solidFill>
                          <a:latin typeface="Palatino Linotype" panose="02040502050505030304" pitchFamily="18" charset="0"/>
                          <a:cs typeface="Calibri"/>
                        </a:rPr>
                        <a:t>llow (ph</a:t>
                      </a:r>
                      <a:r>
                        <a:rPr sz="1600" b="0" spc="-10" dirty="0">
                          <a:solidFill>
                            <a:srgbClr val="FF0000"/>
                          </a:solidFill>
                          <a:latin typeface="Palatino Linotype" panose="02040502050505030304" pitchFamily="18" charset="0"/>
                          <a:cs typeface="Calibri"/>
                        </a:rPr>
                        <a:t>r</a:t>
                      </a:r>
                      <a:r>
                        <a:rPr sz="1600" b="0" spc="-5" dirty="0">
                          <a:solidFill>
                            <a:srgbClr val="FF0000"/>
                          </a:solidFill>
                          <a:latin typeface="Palatino Linotype" panose="02040502050505030304" pitchFamily="18" charset="0"/>
                          <a:cs typeface="Calibri"/>
                        </a:rPr>
                        <a:t>e</a:t>
                      </a:r>
                      <a:r>
                        <a:rPr sz="1600" b="0" spc="-20" dirty="0">
                          <a:solidFill>
                            <a:srgbClr val="FF0000"/>
                          </a:solidFill>
                          <a:latin typeface="Palatino Linotype" panose="02040502050505030304" pitchFamily="18" charset="0"/>
                          <a:cs typeface="Calibri"/>
                        </a:rPr>
                        <a:t>a</a:t>
                      </a:r>
                      <a:r>
                        <a:rPr sz="1600" b="0" dirty="0">
                          <a:solidFill>
                            <a:srgbClr val="FF0000"/>
                          </a:solidFill>
                          <a:latin typeface="Palatino Linotype" panose="02040502050505030304" pitchFamily="18" charset="0"/>
                          <a:cs typeface="Calibri"/>
                        </a:rPr>
                        <a:t>t</a:t>
                      </a:r>
                      <a:r>
                        <a:rPr sz="1600" b="0" spc="5" dirty="0">
                          <a:solidFill>
                            <a:srgbClr val="FF0000"/>
                          </a:solidFill>
                          <a:latin typeface="Palatino Linotype" panose="02040502050505030304" pitchFamily="18" charset="0"/>
                          <a:cs typeface="Calibri"/>
                        </a:rPr>
                        <a:t>i</a:t>
                      </a:r>
                      <a:r>
                        <a:rPr sz="1600" b="0" dirty="0">
                          <a:solidFill>
                            <a:srgbClr val="FF0000"/>
                          </a:solidFill>
                          <a:latin typeface="Palatino Linotype" panose="02040502050505030304" pitchFamily="18" charset="0"/>
                          <a:cs typeface="Calibri"/>
                        </a:rPr>
                        <a:t>c 1&lt;</a:t>
                      </a:r>
                      <a:r>
                        <a:rPr sz="1600" b="0" spc="5" dirty="0">
                          <a:solidFill>
                            <a:srgbClr val="FF0000"/>
                          </a:solidFill>
                          <a:latin typeface="Palatino Linotype" panose="02040502050505030304" pitchFamily="18" charset="0"/>
                          <a:cs typeface="Calibri"/>
                        </a:rPr>
                        <a:t> </a:t>
                      </a:r>
                      <a:r>
                        <a:rPr sz="1600" b="0" dirty="0">
                          <a:solidFill>
                            <a:srgbClr val="FF0000"/>
                          </a:solidFill>
                          <a:latin typeface="Palatino Linotype" panose="02040502050505030304" pitchFamily="18" charset="0"/>
                          <a:cs typeface="Calibri"/>
                        </a:rPr>
                        <a:t>50</a:t>
                      </a:r>
                      <a:r>
                        <a:rPr sz="1600" b="0" spc="5" dirty="0">
                          <a:solidFill>
                            <a:srgbClr val="FF0000"/>
                          </a:solidFill>
                          <a:latin typeface="Palatino Linotype" panose="02040502050505030304" pitchFamily="18" charset="0"/>
                          <a:cs typeface="Calibri"/>
                        </a:rPr>
                        <a:t> </a:t>
                      </a:r>
                      <a:r>
                        <a:rPr sz="1600" b="0" dirty="0" err="1">
                          <a:solidFill>
                            <a:srgbClr val="FF0000"/>
                          </a:solidFill>
                          <a:latin typeface="Palatino Linotype" panose="02040502050505030304" pitchFamily="18" charset="0"/>
                          <a:cs typeface="Calibri"/>
                        </a:rPr>
                        <a:t>m</a:t>
                      </a:r>
                      <a:r>
                        <a:rPr lang="en-US" sz="1600" b="0" dirty="0" err="1">
                          <a:solidFill>
                            <a:srgbClr val="FF0000"/>
                          </a:solidFill>
                          <a:latin typeface="Palatino Linotype" panose="02040502050505030304" pitchFamily="18" charset="0"/>
                          <a:cs typeface="Calibri"/>
                        </a:rPr>
                        <a:t>bgl</a:t>
                      </a:r>
                      <a:r>
                        <a:rPr sz="1600" b="0" dirty="0">
                          <a:solidFill>
                            <a:srgbClr val="FF0000"/>
                          </a:solidFill>
                          <a:latin typeface="Palatino Linotype" panose="02040502050505030304" pitchFamily="18" charset="0"/>
                          <a:cs typeface="Calibri"/>
                        </a:rPr>
                        <a:t>)</a:t>
                      </a: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635" algn="ctr">
                        <a:lnSpc>
                          <a:spcPct val="100000"/>
                        </a:lnSpc>
                      </a:pPr>
                      <a:endParaRPr lang="en-US" sz="1600" b="1" dirty="0">
                        <a:solidFill>
                          <a:srgbClr val="FF0000"/>
                        </a:solidFill>
                        <a:latin typeface="Palatino Linotype" panose="02040502050505030304" pitchFamily="18" charset="0"/>
                        <a:cs typeface="Calibri"/>
                      </a:endParaRPr>
                    </a:p>
                    <a:p>
                      <a:pPr marL="635" algn="ctr">
                        <a:lnSpc>
                          <a:spcPct val="100000"/>
                        </a:lnSpc>
                      </a:pPr>
                      <a:r>
                        <a:rPr sz="1600" b="1" dirty="0">
                          <a:solidFill>
                            <a:srgbClr val="FF0000"/>
                          </a:solidFill>
                          <a:latin typeface="Palatino Linotype" panose="02040502050505030304" pitchFamily="18" charset="0"/>
                          <a:cs typeface="Calibri"/>
                        </a:rPr>
                        <a:t>833</a:t>
                      </a:r>
                    </a:p>
                    <a:p>
                      <a:pPr algn="ctr">
                        <a:lnSpc>
                          <a:spcPct val="100000"/>
                        </a:lnSpc>
                      </a:pPr>
                      <a:r>
                        <a:rPr sz="1600" b="1" spc="-15" dirty="0">
                          <a:solidFill>
                            <a:srgbClr val="FF0000"/>
                          </a:solidFill>
                          <a:latin typeface="Palatino Linotype" panose="02040502050505030304" pitchFamily="18" charset="0"/>
                          <a:cs typeface="Calibri"/>
                        </a:rPr>
                        <a:t>C</a:t>
                      </a:r>
                      <a:r>
                        <a:rPr sz="1600" b="1" dirty="0">
                          <a:solidFill>
                            <a:srgbClr val="FF0000"/>
                          </a:solidFill>
                          <a:latin typeface="Palatino Linotype" panose="02040502050505030304" pitchFamily="18" charset="0"/>
                          <a:cs typeface="Calibri"/>
                        </a:rPr>
                        <a:t>GWB</a:t>
                      </a:r>
                      <a:r>
                        <a:rPr sz="1600" b="1" spc="-10"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-61</a:t>
                      </a:r>
                    </a:p>
                    <a:p>
                      <a:pPr marL="635" algn="ctr">
                        <a:lnSpc>
                          <a:spcPct val="100000"/>
                        </a:lnSpc>
                      </a:pPr>
                      <a:r>
                        <a:rPr lang="en-US" sz="1600" b="1" spc="-5" dirty="0">
                          <a:solidFill>
                            <a:srgbClr val="FF0000"/>
                          </a:solidFill>
                          <a:latin typeface="Palatino Linotype" panose="02040502050505030304" pitchFamily="18" charset="0"/>
                          <a:cs typeface="Calibri"/>
                        </a:rPr>
                        <a:t>APGW</a:t>
                      </a:r>
                      <a:r>
                        <a:rPr sz="1600" b="1" spc="-5"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a:t>
                      </a:r>
                      <a:r>
                        <a:rPr sz="1600" b="1" spc="-5"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772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gn="ctr">
                        <a:lnSpc>
                          <a:spcPct val="100000"/>
                        </a:lnSpc>
                      </a:pPr>
                      <a:endParaRPr lang="en-US" sz="1600" b="1" spc="-10" dirty="0">
                        <a:solidFill>
                          <a:srgbClr val="FF0000"/>
                        </a:solidFill>
                        <a:latin typeface="Palatino Linotype" panose="02040502050505030304" pitchFamily="18" charset="0"/>
                        <a:cs typeface="Calibri"/>
                      </a:endParaRPr>
                    </a:p>
                    <a:p>
                      <a:pPr algn="ctr">
                        <a:lnSpc>
                          <a:spcPct val="100000"/>
                        </a:lnSpc>
                      </a:pPr>
                      <a:endParaRPr lang="en-US" sz="1600" b="1" spc="-10" dirty="0">
                        <a:solidFill>
                          <a:srgbClr val="FF0000"/>
                        </a:solidFill>
                        <a:latin typeface="Palatino Linotype" panose="02040502050505030304" pitchFamily="18" charset="0"/>
                        <a:cs typeface="Calibri"/>
                      </a:endParaRPr>
                    </a:p>
                    <a:p>
                      <a:pPr algn="ctr">
                        <a:lnSpc>
                          <a:spcPct val="100000"/>
                        </a:lnSpc>
                      </a:pPr>
                      <a:r>
                        <a:rPr sz="1600" b="1" spc="-10" dirty="0" err="1">
                          <a:solidFill>
                            <a:srgbClr val="FF0000"/>
                          </a:solidFill>
                          <a:latin typeface="Palatino Linotype" panose="02040502050505030304" pitchFamily="18" charset="0"/>
                          <a:cs typeface="Calibri"/>
                        </a:rPr>
                        <a:t>pz</a:t>
                      </a:r>
                      <a:endParaRPr sz="1600" b="1" dirty="0">
                        <a:solidFill>
                          <a:srgbClr val="FF0000"/>
                        </a:solidFill>
                        <a:latin typeface="Palatino Linotype" panose="02040502050505030304" pitchFamily="18" charset="0"/>
                        <a:cs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r>
                        <a:rPr sz="1600" b="1" dirty="0">
                          <a:solidFill>
                            <a:srgbClr val="FF0000"/>
                          </a:solidFill>
                          <a:latin typeface="Palatino Linotype" panose="02040502050505030304" pitchFamily="18" charset="0"/>
                          <a:cs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90500" indent="154940" algn="ctr">
                        <a:lnSpc>
                          <a:spcPct val="100000"/>
                        </a:lnSpc>
                      </a:pPr>
                      <a:endParaRPr lang="en-US" sz="1600" b="1" dirty="0">
                        <a:solidFill>
                          <a:srgbClr val="FF0000"/>
                        </a:solidFill>
                        <a:latin typeface="Palatino Linotype" panose="02040502050505030304" pitchFamily="18" charset="0"/>
                        <a:cs typeface="Calibri"/>
                      </a:endParaRPr>
                    </a:p>
                    <a:p>
                      <a:pPr marL="190500" indent="154940" algn="ctr">
                        <a:lnSpc>
                          <a:spcPct val="100000"/>
                        </a:lnSpc>
                      </a:pPr>
                      <a:r>
                        <a:rPr sz="1600" b="1" dirty="0">
                          <a:solidFill>
                            <a:srgbClr val="FF0000"/>
                          </a:solidFill>
                          <a:latin typeface="Palatino Linotype" panose="02040502050505030304" pitchFamily="18" charset="0"/>
                          <a:cs typeface="Calibri"/>
                        </a:rPr>
                        <a:t>(14</a:t>
                      </a:r>
                      <a:r>
                        <a:rPr sz="1600" b="1" spc="5" dirty="0">
                          <a:solidFill>
                            <a:srgbClr val="FF0000"/>
                          </a:solidFill>
                          <a:latin typeface="Palatino Linotype" panose="02040502050505030304" pitchFamily="18" charset="0"/>
                          <a:cs typeface="Calibri"/>
                        </a:rPr>
                        <a:t>0</a:t>
                      </a:r>
                      <a:r>
                        <a:rPr sz="1600" b="1" dirty="0">
                          <a:solidFill>
                            <a:srgbClr val="FF0000"/>
                          </a:solidFill>
                          <a:latin typeface="Palatino Linotype" panose="02040502050505030304" pitchFamily="18" charset="0"/>
                          <a:cs typeface="Calibri"/>
                        </a:rPr>
                        <a:t>- </a:t>
                      </a:r>
                      <a:r>
                        <a:rPr sz="1600" b="1" spc="-5" dirty="0">
                          <a:solidFill>
                            <a:srgbClr val="FF0000"/>
                          </a:solidFill>
                          <a:latin typeface="Palatino Linotype" panose="02040502050505030304" pitchFamily="18" charset="0"/>
                          <a:cs typeface="Calibri"/>
                        </a:rPr>
                        <a:t>PIP)</a:t>
                      </a:r>
                      <a:r>
                        <a:rPr lang="en-US" sz="1600" b="1" spc="-5" dirty="0">
                          <a:solidFill>
                            <a:srgbClr val="FF0000"/>
                          </a:solidFill>
                          <a:latin typeface="Palatino Linotype" panose="02040502050505030304" pitchFamily="18" charset="0"/>
                          <a:cs typeface="Calibri"/>
                        </a:rPr>
                        <a:t> </a:t>
                      </a:r>
                      <a:r>
                        <a:rPr lang="en-US" sz="1600" b="1" dirty="0">
                          <a:solidFill>
                            <a:srgbClr val="FF0000"/>
                          </a:solidFill>
                          <a:latin typeface="Palatino Linotype" panose="02040502050505030304" pitchFamily="18" charset="0"/>
                          <a:cs typeface="Calibri"/>
                        </a:rPr>
                        <a:t>3</a:t>
                      </a:r>
                      <a:r>
                        <a:rPr sz="1600" b="1" spc="5" dirty="0">
                          <a:solidFill>
                            <a:srgbClr val="FF0000"/>
                          </a:solidFill>
                          <a:latin typeface="Palatino Linotype" panose="02040502050505030304" pitchFamily="18" charset="0"/>
                          <a:cs typeface="Calibri"/>
                        </a:rPr>
                        <a:t>0</a:t>
                      </a:r>
                      <a:r>
                        <a:rPr sz="1600" b="1" dirty="0">
                          <a:solidFill>
                            <a:srgbClr val="FF0000"/>
                          </a:solidFill>
                          <a:latin typeface="Palatino Linotype" panose="02040502050505030304" pitchFamily="18" charset="0"/>
                          <a:cs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56210" algn="ctr">
                        <a:lnSpc>
                          <a:spcPct val="100000"/>
                        </a:lnSpc>
                      </a:pPr>
                      <a:endParaRPr lang="en-US" sz="1600" b="1" dirty="0">
                        <a:solidFill>
                          <a:srgbClr val="FF0000"/>
                        </a:solidFill>
                        <a:latin typeface="Palatino Linotype" panose="02040502050505030304" pitchFamily="18" charset="0"/>
                        <a:cs typeface="Calibri"/>
                      </a:endParaRPr>
                    </a:p>
                    <a:p>
                      <a:pPr marL="156210" algn="ctr">
                        <a:lnSpc>
                          <a:spcPct val="100000"/>
                        </a:lnSpc>
                      </a:pPr>
                      <a:endParaRPr lang="en-US" sz="1600" b="1" dirty="0">
                        <a:solidFill>
                          <a:srgbClr val="FF0000"/>
                        </a:solidFill>
                        <a:latin typeface="Palatino Linotype" panose="02040502050505030304" pitchFamily="18" charset="0"/>
                        <a:cs typeface="Calibri"/>
                      </a:endParaRPr>
                    </a:p>
                    <a:p>
                      <a:pPr marL="156210" algn="ctr">
                        <a:lnSpc>
                          <a:spcPct val="100000"/>
                        </a:lnSpc>
                      </a:pPr>
                      <a:r>
                        <a:rPr sz="1600" b="1" dirty="0">
                          <a:solidFill>
                            <a:srgbClr val="FF0000"/>
                          </a:solidFill>
                          <a:latin typeface="Palatino Linotype" panose="02040502050505030304" pitchFamily="18" charset="0"/>
                          <a:cs typeface="Calibri"/>
                        </a:rPr>
                        <a:t>1133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r>
                        <a:rPr sz="1600" b="1" dirty="0">
                          <a:solidFill>
                            <a:srgbClr val="FF0000"/>
                          </a:solidFill>
                          <a:latin typeface="Palatino Linotype" panose="02040502050505030304" pitchFamily="18" charset="0"/>
                          <a:cs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217804" algn="ctr">
                        <a:lnSpc>
                          <a:spcPct val="100000"/>
                        </a:lnSpc>
                      </a:pPr>
                      <a:endParaRPr lang="en-US" sz="1600" b="1" dirty="0">
                        <a:solidFill>
                          <a:srgbClr val="FF0000"/>
                        </a:solidFill>
                        <a:latin typeface="Palatino Linotype" panose="02040502050505030304" pitchFamily="18" charset="0"/>
                        <a:cs typeface="Calibri"/>
                      </a:endParaRPr>
                    </a:p>
                    <a:p>
                      <a:pPr marL="217804" algn="ctr">
                        <a:lnSpc>
                          <a:spcPct val="100000"/>
                        </a:lnSpc>
                      </a:pPr>
                      <a:endParaRPr lang="en-US" sz="1600" b="1" dirty="0">
                        <a:solidFill>
                          <a:srgbClr val="FF0000"/>
                        </a:solidFill>
                        <a:latin typeface="Palatino Linotype" panose="02040502050505030304" pitchFamily="18" charset="0"/>
                        <a:cs typeface="Calibri"/>
                      </a:endParaRPr>
                    </a:p>
                    <a:p>
                      <a:pPr marL="217804" algn="ctr">
                        <a:lnSpc>
                          <a:spcPct val="100000"/>
                        </a:lnSpc>
                      </a:pPr>
                      <a:r>
                        <a:rPr sz="1600" b="1" dirty="0">
                          <a:solidFill>
                            <a:srgbClr val="FF0000"/>
                          </a:solidFill>
                          <a:latin typeface="Palatino Linotype" panose="02040502050505030304" pitchFamily="18" charset="0"/>
                          <a:cs typeface="Calibri"/>
                        </a:rPr>
                        <a:t>833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rowSpan="2">
                  <a:txBody>
                    <a:bodyPr/>
                    <a:lstStyle/>
                    <a:p>
                      <a:pPr marL="147955" algn="ctr">
                        <a:lnSpc>
                          <a:spcPct val="100000"/>
                        </a:lnSpc>
                      </a:pPr>
                      <a:endParaRPr lang="en-US" sz="1600" b="1" dirty="0">
                        <a:solidFill>
                          <a:srgbClr val="FF0000"/>
                        </a:solidFill>
                        <a:latin typeface="Palatino Linotype" panose="02040502050505030304" pitchFamily="18" charset="0"/>
                        <a:cs typeface="Calibri"/>
                      </a:endParaRPr>
                    </a:p>
                    <a:p>
                      <a:pPr marL="147955" algn="ctr">
                        <a:lnSpc>
                          <a:spcPct val="100000"/>
                        </a:lnSpc>
                      </a:pPr>
                      <a:endParaRPr lang="en-US" sz="1600" b="1" dirty="0">
                        <a:solidFill>
                          <a:srgbClr val="FF0000"/>
                        </a:solidFill>
                        <a:latin typeface="Palatino Linotype" panose="02040502050505030304" pitchFamily="18" charset="0"/>
                        <a:cs typeface="Calibri"/>
                      </a:endParaRPr>
                    </a:p>
                    <a:p>
                      <a:pPr marL="147955" algn="ctr">
                        <a:lnSpc>
                          <a:spcPct val="100000"/>
                        </a:lnSpc>
                      </a:pPr>
                      <a:endParaRPr lang="en-US" sz="1600" b="1" dirty="0">
                        <a:solidFill>
                          <a:srgbClr val="FF0000"/>
                        </a:solidFill>
                        <a:latin typeface="Palatino Linotype" panose="02040502050505030304" pitchFamily="18" charset="0"/>
                        <a:cs typeface="Calibri"/>
                      </a:endParaRPr>
                    </a:p>
                    <a:p>
                      <a:pPr marL="147955" algn="ctr">
                        <a:lnSpc>
                          <a:spcPct val="100000"/>
                        </a:lnSpc>
                      </a:pPr>
                      <a:endParaRPr lang="en-US" sz="1600" b="1" dirty="0">
                        <a:solidFill>
                          <a:srgbClr val="FF0000"/>
                        </a:solidFill>
                        <a:latin typeface="Palatino Linotype" panose="02040502050505030304" pitchFamily="18" charset="0"/>
                        <a:cs typeface="Calibri"/>
                      </a:endParaRPr>
                    </a:p>
                    <a:p>
                      <a:pPr marL="147955" algn="ctr">
                        <a:lnSpc>
                          <a:spcPct val="100000"/>
                        </a:lnSpc>
                      </a:pPr>
                      <a:r>
                        <a:rPr sz="1600" b="1" dirty="0">
                          <a:solidFill>
                            <a:srgbClr val="FF0000"/>
                          </a:solidFill>
                          <a:latin typeface="Palatino Linotype" panose="02040502050505030304" pitchFamily="18" charset="0"/>
                          <a:cs typeface="Calibri"/>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rowSpan="2">
                  <a:txBody>
                    <a:bodyPr/>
                    <a:lstStyle/>
                    <a:p>
                      <a:pPr algn="ctr"/>
                      <a:endParaRPr sz="1400" b="0">
                        <a:solidFill>
                          <a:srgbClr val="FF0000"/>
                        </a:solidFill>
                        <a:latin typeface="Palatino Linotype" panose="02040502050505030304" pitchFamily="18" charset="0"/>
                        <a:cs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rowSpan="2">
                  <a:txBody>
                    <a:bodyPr/>
                    <a:lstStyle/>
                    <a:p>
                      <a:pPr marL="211454" algn="ctr">
                        <a:lnSpc>
                          <a:spcPct val="100000"/>
                        </a:lnSpc>
                      </a:pPr>
                      <a:endParaRPr lang="en-US" sz="1400" b="1" dirty="0">
                        <a:solidFill>
                          <a:srgbClr val="FF0000"/>
                        </a:solidFill>
                        <a:latin typeface="Palatino Linotype" panose="02040502050505030304" pitchFamily="18" charset="0"/>
                        <a:cs typeface="Calibri"/>
                      </a:endParaRPr>
                    </a:p>
                    <a:p>
                      <a:pPr marL="211454" algn="ctr">
                        <a:lnSpc>
                          <a:spcPct val="100000"/>
                        </a:lnSpc>
                      </a:pPr>
                      <a:endParaRPr lang="en-US" sz="1400" b="1" dirty="0">
                        <a:solidFill>
                          <a:srgbClr val="FF0000"/>
                        </a:solidFill>
                        <a:latin typeface="Palatino Linotype" panose="02040502050505030304" pitchFamily="18" charset="0"/>
                        <a:cs typeface="Calibri"/>
                      </a:endParaRPr>
                    </a:p>
                    <a:p>
                      <a:pPr marL="211454" algn="ctr">
                        <a:lnSpc>
                          <a:spcPct val="100000"/>
                        </a:lnSpc>
                      </a:pPr>
                      <a:endParaRPr lang="en-US" sz="1400" b="1" dirty="0">
                        <a:solidFill>
                          <a:srgbClr val="FF0000"/>
                        </a:solidFill>
                        <a:latin typeface="Palatino Linotype" panose="02040502050505030304" pitchFamily="18" charset="0"/>
                        <a:cs typeface="Calibri"/>
                      </a:endParaRPr>
                    </a:p>
                    <a:p>
                      <a:pPr marL="211454" algn="ctr">
                        <a:lnSpc>
                          <a:spcPct val="100000"/>
                        </a:lnSpc>
                      </a:pPr>
                      <a:endParaRPr lang="en-US" sz="1400" b="1" dirty="0">
                        <a:solidFill>
                          <a:srgbClr val="FF0000"/>
                        </a:solidFill>
                        <a:latin typeface="Palatino Linotype" panose="02040502050505030304" pitchFamily="18" charset="0"/>
                        <a:cs typeface="Calibri"/>
                      </a:endParaRPr>
                    </a:p>
                    <a:p>
                      <a:pPr marL="211454" algn="ctr">
                        <a:lnSpc>
                          <a:spcPct val="100000"/>
                        </a:lnSpc>
                      </a:pPr>
                      <a:endParaRPr lang="en-US" sz="1400" b="1" dirty="0">
                        <a:solidFill>
                          <a:srgbClr val="FF0000"/>
                        </a:solidFill>
                        <a:latin typeface="Palatino Linotype" panose="02040502050505030304" pitchFamily="18" charset="0"/>
                        <a:cs typeface="Calibri"/>
                      </a:endParaRPr>
                    </a:p>
                    <a:p>
                      <a:pPr marL="211454" algn="ctr">
                        <a:lnSpc>
                          <a:spcPct val="100000"/>
                        </a:lnSpc>
                      </a:pPr>
                      <a:r>
                        <a:rPr sz="1600" b="1" dirty="0">
                          <a:solidFill>
                            <a:srgbClr val="FF0000"/>
                          </a:solidFill>
                          <a:latin typeface="Palatino Linotype" panose="02040502050505030304" pitchFamily="18" charset="0"/>
                          <a:cs typeface="Calibri"/>
                        </a:rPr>
                        <a:t>1259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rowSpan="2">
                  <a:txBody>
                    <a:bodyPr/>
                    <a:lstStyle/>
                    <a:p>
                      <a:pPr marL="1905" algn="ctr">
                        <a:lnSpc>
                          <a:spcPct val="100000"/>
                        </a:lnSpc>
                      </a:pPr>
                      <a:endParaRPr lang="en-US" sz="1400" b="0" dirty="0">
                        <a:solidFill>
                          <a:srgbClr val="FF0000"/>
                        </a:solidFill>
                        <a:latin typeface="Palatino Linotype" panose="02040502050505030304" pitchFamily="18" charset="0"/>
                        <a:cs typeface="Calibri"/>
                      </a:endParaRPr>
                    </a:p>
                    <a:p>
                      <a:pPr marL="1905" algn="ctr">
                        <a:lnSpc>
                          <a:spcPct val="100000"/>
                        </a:lnSpc>
                      </a:pPr>
                      <a:endParaRPr lang="en-US" sz="1400" b="0" dirty="0">
                        <a:solidFill>
                          <a:srgbClr val="FF0000"/>
                        </a:solidFill>
                        <a:latin typeface="Palatino Linotype" panose="02040502050505030304" pitchFamily="18" charset="0"/>
                        <a:cs typeface="Calibri"/>
                      </a:endParaRPr>
                    </a:p>
                    <a:p>
                      <a:pPr marL="1905" algn="ctr">
                        <a:lnSpc>
                          <a:spcPct val="100000"/>
                        </a:lnSpc>
                      </a:pPr>
                      <a:endParaRPr lang="en-US" sz="1400" b="0" dirty="0">
                        <a:solidFill>
                          <a:srgbClr val="FF0000"/>
                        </a:solidFill>
                        <a:latin typeface="Palatino Linotype" panose="02040502050505030304" pitchFamily="18" charset="0"/>
                        <a:cs typeface="Calibri"/>
                      </a:endParaRPr>
                    </a:p>
                    <a:p>
                      <a:pPr marL="1905" algn="ctr">
                        <a:lnSpc>
                          <a:spcPct val="100000"/>
                        </a:lnSpc>
                      </a:pPr>
                      <a:endParaRPr lang="en-US" sz="1400" b="0" dirty="0">
                        <a:solidFill>
                          <a:srgbClr val="FF0000"/>
                        </a:solidFill>
                        <a:latin typeface="Palatino Linotype" panose="02040502050505030304" pitchFamily="18" charset="0"/>
                        <a:cs typeface="Calibri"/>
                      </a:endParaRPr>
                    </a:p>
                    <a:p>
                      <a:pPr marL="1905" algn="ctr">
                        <a:lnSpc>
                          <a:spcPct val="100000"/>
                        </a:lnSpc>
                      </a:pPr>
                      <a:endParaRPr lang="en-US" sz="1400" b="0" dirty="0">
                        <a:solidFill>
                          <a:srgbClr val="FF0000"/>
                        </a:solidFill>
                        <a:latin typeface="Palatino Linotype" panose="02040502050505030304" pitchFamily="18" charset="0"/>
                        <a:cs typeface="Calibri"/>
                      </a:endParaRPr>
                    </a:p>
                    <a:p>
                      <a:pPr marL="1905" algn="ctr">
                        <a:lnSpc>
                          <a:spcPct val="100000"/>
                        </a:lnSpc>
                      </a:pPr>
                      <a:r>
                        <a:rPr sz="1600" b="1" dirty="0">
                          <a:solidFill>
                            <a:srgbClr val="FF0000"/>
                          </a:solidFill>
                          <a:latin typeface="Palatino Linotype" panose="02040502050505030304" pitchFamily="18" charset="0"/>
                          <a:cs typeface="Calibri"/>
                        </a:rPr>
                        <a:t>1161</a:t>
                      </a:r>
                    </a:p>
                    <a:p>
                      <a:pPr marL="34925" algn="ctr">
                        <a:lnSpc>
                          <a:spcPct val="100000"/>
                        </a:lnSpc>
                      </a:pPr>
                      <a:r>
                        <a:rPr sz="1600" b="1" dirty="0">
                          <a:solidFill>
                            <a:srgbClr val="FF0000"/>
                          </a:solidFill>
                          <a:latin typeface="Palatino Linotype" panose="02040502050505030304" pitchFamily="18" charset="0"/>
                          <a:cs typeface="Calibri"/>
                        </a:rPr>
                        <a:t>(292+8</a:t>
                      </a:r>
                      <a:r>
                        <a:rPr sz="1600" b="1" spc="5" dirty="0">
                          <a:solidFill>
                            <a:srgbClr val="FF0000"/>
                          </a:solidFill>
                          <a:latin typeface="Palatino Linotype" panose="02040502050505030304" pitchFamily="18" charset="0"/>
                          <a:cs typeface="Calibri"/>
                        </a:rPr>
                        <a:t>6</a:t>
                      </a:r>
                      <a:r>
                        <a:rPr sz="1600" b="1" dirty="0">
                          <a:solidFill>
                            <a:srgbClr val="FF0000"/>
                          </a:solidFill>
                          <a:latin typeface="Palatino Linotype" panose="02040502050505030304" pitchFamily="18" charset="0"/>
                          <a:cs typeface="Calibri"/>
                        </a:rPr>
                        <a:t>9)</a:t>
                      </a: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05"/>
                  </a:ext>
                </a:extLst>
              </a:tr>
              <a:tr h="1265181">
                <a:tc>
                  <a:txBody>
                    <a:bodyPr/>
                    <a:lstStyle/>
                    <a:p>
                      <a:pPr marL="4445" marR="19050" algn="ctr">
                        <a:lnSpc>
                          <a:spcPct val="100000"/>
                        </a:lnSpc>
                      </a:pPr>
                      <a:endParaRPr lang="en-US" sz="1400" b="0" spc="-5" dirty="0">
                        <a:solidFill>
                          <a:srgbClr val="FF0000"/>
                        </a:solidFill>
                        <a:latin typeface="Palatino Linotype" panose="02040502050505030304" pitchFamily="18" charset="0"/>
                        <a:cs typeface="Calibri"/>
                      </a:endParaRPr>
                    </a:p>
                    <a:p>
                      <a:pPr marL="4445" marR="19050" algn="ctr">
                        <a:lnSpc>
                          <a:spcPct val="100000"/>
                        </a:lnSpc>
                      </a:pPr>
                      <a:r>
                        <a:rPr sz="1400" b="0" spc="-5" dirty="0">
                          <a:solidFill>
                            <a:srgbClr val="FF0000"/>
                          </a:solidFill>
                          <a:latin typeface="Palatino Linotype" panose="02040502050505030304" pitchFamily="18" charset="0"/>
                          <a:cs typeface="Calibri"/>
                        </a:rPr>
                        <a:t>Dee</a:t>
                      </a:r>
                      <a:r>
                        <a:rPr sz="1400" b="0" dirty="0">
                          <a:solidFill>
                            <a:srgbClr val="FF0000"/>
                          </a:solidFill>
                          <a:latin typeface="Palatino Linotype" panose="02040502050505030304" pitchFamily="18" charset="0"/>
                          <a:cs typeface="Calibri"/>
                        </a:rPr>
                        <a:t>p (co</a:t>
                      </a:r>
                      <a:r>
                        <a:rPr sz="1400" b="0" spc="-10" dirty="0">
                          <a:solidFill>
                            <a:srgbClr val="FF0000"/>
                          </a:solidFill>
                          <a:latin typeface="Palatino Linotype" panose="02040502050505030304" pitchFamily="18" charset="0"/>
                          <a:cs typeface="Calibri"/>
                        </a:rPr>
                        <a:t>n</a:t>
                      </a:r>
                      <a:r>
                        <a:rPr sz="1400" b="0" dirty="0">
                          <a:solidFill>
                            <a:srgbClr val="FF0000"/>
                          </a:solidFill>
                          <a:latin typeface="Palatino Linotype" panose="02040502050505030304" pitchFamily="18" charset="0"/>
                          <a:cs typeface="Calibri"/>
                        </a:rPr>
                        <a:t>fin</a:t>
                      </a:r>
                      <a:r>
                        <a:rPr sz="1400" b="0" spc="-5" dirty="0">
                          <a:solidFill>
                            <a:srgbClr val="FF0000"/>
                          </a:solidFill>
                          <a:latin typeface="Palatino Linotype" panose="02040502050505030304" pitchFamily="18" charset="0"/>
                          <a:cs typeface="Calibri"/>
                        </a:rPr>
                        <a:t>e</a:t>
                      </a:r>
                      <a:r>
                        <a:rPr sz="1400" b="0" dirty="0">
                          <a:solidFill>
                            <a:srgbClr val="FF0000"/>
                          </a:solidFill>
                          <a:latin typeface="Palatino Linotype" panose="02040502050505030304" pitchFamily="18" charset="0"/>
                          <a:cs typeface="Calibri"/>
                        </a:rPr>
                        <a:t>d</a:t>
                      </a:r>
                      <a:r>
                        <a:rPr sz="1400" b="0" spc="-40" dirty="0">
                          <a:solidFill>
                            <a:srgbClr val="FF0000"/>
                          </a:solidFill>
                          <a:latin typeface="Palatino Linotype" panose="02040502050505030304" pitchFamily="18" charset="0"/>
                          <a:cs typeface="Calibri"/>
                        </a:rPr>
                        <a:t>/</a:t>
                      </a:r>
                      <a:r>
                        <a:rPr lang="en-US" sz="1400" b="0" spc="-40" dirty="0">
                          <a:solidFill>
                            <a:srgbClr val="FF0000"/>
                          </a:solidFill>
                          <a:latin typeface="Palatino Linotype" panose="02040502050505030304" pitchFamily="18" charset="0"/>
                          <a:cs typeface="Calibri"/>
                        </a:rPr>
                        <a:t> </a:t>
                      </a:r>
                      <a:r>
                        <a:rPr sz="1400" b="0" dirty="0">
                          <a:solidFill>
                            <a:srgbClr val="FF0000"/>
                          </a:solidFill>
                          <a:latin typeface="Palatino Linotype" panose="02040502050505030304" pitchFamily="18" charset="0"/>
                          <a:cs typeface="Calibri"/>
                        </a:rPr>
                        <a:t>s</a:t>
                      </a:r>
                      <a:r>
                        <a:rPr sz="1400" b="0" spc="-5" dirty="0">
                          <a:solidFill>
                            <a:srgbClr val="FF0000"/>
                          </a:solidFill>
                          <a:latin typeface="Palatino Linotype" panose="02040502050505030304" pitchFamily="18" charset="0"/>
                          <a:cs typeface="Calibri"/>
                        </a:rPr>
                        <a:t>em</a:t>
                      </a:r>
                      <a:r>
                        <a:rPr sz="1400" b="0" spc="5" dirty="0">
                          <a:solidFill>
                            <a:srgbClr val="FF0000"/>
                          </a:solidFill>
                          <a:latin typeface="Palatino Linotype" panose="02040502050505030304" pitchFamily="18" charset="0"/>
                          <a:cs typeface="Calibri"/>
                        </a:rPr>
                        <a:t>i</a:t>
                      </a:r>
                      <a:r>
                        <a:rPr sz="1400" b="0" dirty="0">
                          <a:solidFill>
                            <a:srgbClr val="FF0000"/>
                          </a:solidFill>
                          <a:latin typeface="Palatino Linotype" panose="02040502050505030304" pitchFamily="18" charset="0"/>
                          <a:cs typeface="Calibri"/>
                        </a:rPr>
                        <a:t>- </a:t>
                      </a:r>
                      <a:r>
                        <a:rPr sz="1400" b="0" spc="-5" dirty="0">
                          <a:solidFill>
                            <a:srgbClr val="FF0000"/>
                          </a:solidFill>
                          <a:latin typeface="Palatino Linotype" panose="02040502050505030304" pitchFamily="18" charset="0"/>
                          <a:cs typeface="Calibri"/>
                        </a:rPr>
                        <a:t>co</a:t>
                      </a:r>
                      <a:r>
                        <a:rPr sz="1400" b="0" spc="-10" dirty="0">
                          <a:solidFill>
                            <a:srgbClr val="FF0000"/>
                          </a:solidFill>
                          <a:latin typeface="Palatino Linotype" panose="02040502050505030304" pitchFamily="18" charset="0"/>
                          <a:cs typeface="Calibri"/>
                        </a:rPr>
                        <a:t>n</a:t>
                      </a:r>
                      <a:r>
                        <a:rPr sz="1400" b="0" dirty="0">
                          <a:solidFill>
                            <a:srgbClr val="FF0000"/>
                          </a:solidFill>
                          <a:latin typeface="Palatino Linotype" panose="02040502050505030304" pitchFamily="18" charset="0"/>
                          <a:cs typeface="Calibri"/>
                        </a:rPr>
                        <a:t>fined</a:t>
                      </a:r>
                      <a:r>
                        <a:rPr sz="1400" b="0" spc="-10" dirty="0">
                          <a:solidFill>
                            <a:srgbClr val="FF0000"/>
                          </a:solidFill>
                          <a:latin typeface="Palatino Linotype" panose="02040502050505030304" pitchFamily="18" charset="0"/>
                          <a:cs typeface="Calibri"/>
                        </a:rPr>
                        <a:t> </a:t>
                      </a:r>
                      <a:r>
                        <a:rPr sz="1400" b="0" dirty="0">
                          <a:solidFill>
                            <a:srgbClr val="FF0000"/>
                          </a:solidFill>
                          <a:latin typeface="Palatino Linotype" panose="02040502050505030304" pitchFamily="18" charset="0"/>
                          <a:cs typeface="Calibri"/>
                        </a:rPr>
                        <a:t>&gt; 51</a:t>
                      </a:r>
                      <a:r>
                        <a:rPr sz="1400" b="0" spc="5" dirty="0">
                          <a:solidFill>
                            <a:srgbClr val="FF0000"/>
                          </a:solidFill>
                          <a:latin typeface="Palatino Linotype" panose="02040502050505030304" pitchFamily="18" charset="0"/>
                          <a:cs typeface="Calibri"/>
                        </a:rPr>
                        <a:t> </a:t>
                      </a:r>
                      <a:r>
                        <a:rPr sz="1400" b="0" spc="-5" dirty="0" err="1">
                          <a:solidFill>
                            <a:srgbClr val="FF0000"/>
                          </a:solidFill>
                          <a:latin typeface="Palatino Linotype" panose="02040502050505030304" pitchFamily="18" charset="0"/>
                          <a:cs typeface="Calibri"/>
                        </a:rPr>
                        <a:t>m</a:t>
                      </a:r>
                      <a:r>
                        <a:rPr sz="1400" b="0" dirty="0" err="1">
                          <a:solidFill>
                            <a:srgbClr val="FF0000"/>
                          </a:solidFill>
                          <a:latin typeface="Palatino Linotype" panose="02040502050505030304" pitchFamily="18" charset="0"/>
                          <a:cs typeface="Calibri"/>
                        </a:rPr>
                        <a:t>b</a:t>
                      </a:r>
                      <a:r>
                        <a:rPr sz="1400" b="0" spc="-5" dirty="0" err="1">
                          <a:solidFill>
                            <a:srgbClr val="FF0000"/>
                          </a:solidFill>
                          <a:latin typeface="Palatino Linotype" panose="02040502050505030304" pitchFamily="18" charset="0"/>
                          <a:cs typeface="Calibri"/>
                        </a:rPr>
                        <a:t>g</a:t>
                      </a:r>
                      <a:r>
                        <a:rPr lang="en-US" sz="1400" b="0" spc="-5" dirty="0" err="1">
                          <a:solidFill>
                            <a:srgbClr val="FF0000"/>
                          </a:solidFill>
                          <a:latin typeface="Palatino Linotype" panose="02040502050505030304" pitchFamily="18" charset="0"/>
                          <a:cs typeface="Calibri"/>
                        </a:rPr>
                        <a:t>l</a:t>
                      </a:r>
                      <a:r>
                        <a:rPr sz="1400" b="0" dirty="0">
                          <a:solidFill>
                            <a:srgbClr val="FF0000"/>
                          </a:solidFill>
                          <a:latin typeface="Palatino Linotype" panose="02040502050505030304" pitchFamily="18" charset="0"/>
                          <a:cs typeface="Calibri"/>
                        </a:rPr>
                        <a:t>)</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pPr>
                      <a:endParaRPr lang="en-US" sz="1600" b="1" dirty="0">
                        <a:solidFill>
                          <a:srgbClr val="FF0000"/>
                        </a:solidFill>
                        <a:latin typeface="Palatino Linotype" panose="02040502050505030304" pitchFamily="18" charset="0"/>
                        <a:cs typeface="Calibri"/>
                      </a:endParaRPr>
                    </a:p>
                    <a:p>
                      <a:pPr marL="635" algn="ctr">
                        <a:lnSpc>
                          <a:spcPct val="100000"/>
                        </a:lnSpc>
                      </a:pPr>
                      <a:r>
                        <a:rPr sz="1600" b="1" dirty="0">
                          <a:solidFill>
                            <a:srgbClr val="FF0000"/>
                          </a:solidFill>
                          <a:latin typeface="Palatino Linotype" panose="02040502050505030304" pitchFamily="18" charset="0"/>
                          <a:cs typeface="Calibri"/>
                        </a:rPr>
                        <a:t>718</a:t>
                      </a:r>
                    </a:p>
                    <a:p>
                      <a:pPr algn="ctr">
                        <a:lnSpc>
                          <a:spcPct val="100000"/>
                        </a:lnSpc>
                      </a:pPr>
                      <a:r>
                        <a:rPr sz="1600" b="1" spc="-15" dirty="0">
                          <a:solidFill>
                            <a:srgbClr val="FF0000"/>
                          </a:solidFill>
                          <a:latin typeface="Palatino Linotype" panose="02040502050505030304" pitchFamily="18" charset="0"/>
                          <a:cs typeface="Calibri"/>
                        </a:rPr>
                        <a:t>C</a:t>
                      </a:r>
                      <a:r>
                        <a:rPr sz="1600" b="1" dirty="0">
                          <a:solidFill>
                            <a:srgbClr val="FF0000"/>
                          </a:solidFill>
                          <a:latin typeface="Palatino Linotype" panose="02040502050505030304" pitchFamily="18" charset="0"/>
                          <a:cs typeface="Calibri"/>
                        </a:rPr>
                        <a:t>GWB-42</a:t>
                      </a:r>
                    </a:p>
                    <a:p>
                      <a:pPr marL="635" algn="ctr">
                        <a:lnSpc>
                          <a:spcPct val="100000"/>
                        </a:lnSpc>
                      </a:pPr>
                      <a:r>
                        <a:rPr lang="en-US" sz="1600" b="1" dirty="0">
                          <a:solidFill>
                            <a:srgbClr val="FF0000"/>
                          </a:solidFill>
                          <a:latin typeface="Palatino Linotype" panose="02040502050505030304" pitchFamily="18" charset="0"/>
                          <a:cs typeface="Calibri"/>
                        </a:rPr>
                        <a:t>APGW</a:t>
                      </a:r>
                      <a:r>
                        <a:rPr sz="1600" b="1" dirty="0">
                          <a:solidFill>
                            <a:srgbClr val="FF0000"/>
                          </a:solidFill>
                          <a:latin typeface="Palatino Linotype" panose="02040502050505030304" pitchFamily="18" charset="0"/>
                          <a:cs typeface="Calibri"/>
                        </a:rPr>
                        <a:t>-676</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endParaRPr lang="en-US" sz="1600" b="1" spc="-10" dirty="0">
                        <a:solidFill>
                          <a:srgbClr val="FF0000"/>
                        </a:solidFill>
                        <a:latin typeface="Palatino Linotype" panose="02040502050505030304" pitchFamily="18" charset="0"/>
                        <a:cs typeface="Calibri"/>
                      </a:endParaRPr>
                    </a:p>
                    <a:p>
                      <a:pPr algn="ctr">
                        <a:lnSpc>
                          <a:spcPct val="100000"/>
                        </a:lnSpc>
                      </a:pPr>
                      <a:r>
                        <a:rPr sz="1600" b="1" spc="-10" dirty="0" err="1">
                          <a:solidFill>
                            <a:srgbClr val="FF0000"/>
                          </a:solidFill>
                          <a:latin typeface="Palatino Linotype" panose="02040502050505030304" pitchFamily="18" charset="0"/>
                          <a:cs typeface="Calibri"/>
                        </a:rPr>
                        <a:t>pz</a:t>
                      </a:r>
                      <a:endParaRPr sz="1600" b="1" dirty="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r>
                        <a:rPr sz="1600" b="1" dirty="0">
                          <a:solidFill>
                            <a:srgbClr val="FF0000"/>
                          </a:solidFill>
                          <a:latin typeface="Palatino Linotype" panose="02040502050505030304" pitchFamily="18" charset="0"/>
                          <a:cs typeface="Calibri"/>
                        </a:rPr>
                        <a:t>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00" indent="154940" algn="l">
                        <a:lnSpc>
                          <a:spcPct val="100000"/>
                        </a:lnSpc>
                      </a:pPr>
                      <a:endParaRPr lang="en-US" sz="1600" b="1" dirty="0">
                        <a:solidFill>
                          <a:srgbClr val="FF0000"/>
                        </a:solidFill>
                        <a:latin typeface="Palatino Linotype" panose="02040502050505030304" pitchFamily="18" charset="0"/>
                        <a:cs typeface="Calibri"/>
                      </a:endParaRPr>
                    </a:p>
                    <a:p>
                      <a:pPr marL="190500" indent="154940" algn="l">
                        <a:lnSpc>
                          <a:spcPct val="100000"/>
                        </a:lnSpc>
                      </a:pPr>
                      <a:r>
                        <a:rPr lang="en-US" sz="1600" b="1" dirty="0">
                          <a:solidFill>
                            <a:srgbClr val="FF0000"/>
                          </a:solidFill>
                          <a:latin typeface="Palatino Linotype" panose="02040502050505030304" pitchFamily="18" charset="0"/>
                          <a:cs typeface="Calibri"/>
                        </a:rPr>
                        <a:t>(</a:t>
                      </a:r>
                      <a:r>
                        <a:rPr sz="1600" b="1" dirty="0">
                          <a:solidFill>
                            <a:srgbClr val="FF0000"/>
                          </a:solidFill>
                          <a:latin typeface="Palatino Linotype" panose="02040502050505030304" pitchFamily="18" charset="0"/>
                          <a:cs typeface="Calibri"/>
                        </a:rPr>
                        <a:t>35</a:t>
                      </a:r>
                      <a:r>
                        <a:rPr sz="1600" b="1" spc="5" dirty="0">
                          <a:solidFill>
                            <a:srgbClr val="FF0000"/>
                          </a:solidFill>
                          <a:latin typeface="Palatino Linotype" panose="02040502050505030304" pitchFamily="18" charset="0"/>
                          <a:cs typeface="Calibri"/>
                        </a:rPr>
                        <a:t>0</a:t>
                      </a:r>
                      <a:r>
                        <a:rPr sz="1600" b="1" dirty="0">
                          <a:solidFill>
                            <a:srgbClr val="FF0000"/>
                          </a:solidFill>
                          <a:latin typeface="Palatino Linotype" panose="02040502050505030304" pitchFamily="18" charset="0"/>
                          <a:cs typeface="Calibri"/>
                        </a:rPr>
                        <a:t>- </a:t>
                      </a:r>
                      <a:r>
                        <a:rPr sz="1600" b="1" spc="-5" dirty="0">
                          <a:solidFill>
                            <a:srgbClr val="FF0000"/>
                          </a:solidFill>
                          <a:latin typeface="Palatino Linotype" panose="02040502050505030304" pitchFamily="18" charset="0"/>
                          <a:cs typeface="Calibri"/>
                        </a:rPr>
                        <a:t>PIP)</a:t>
                      </a:r>
                      <a:r>
                        <a:rPr lang="en-US" sz="1600" b="1" spc="-5"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5</a:t>
                      </a:r>
                      <a:r>
                        <a:rPr sz="1600" b="1" spc="5" dirty="0">
                          <a:solidFill>
                            <a:srgbClr val="FF0000"/>
                          </a:solidFill>
                          <a:latin typeface="Palatino Linotype" panose="02040502050505030304" pitchFamily="18" charset="0"/>
                          <a:cs typeface="Calibri"/>
                        </a:rPr>
                        <a:t>6</a:t>
                      </a:r>
                      <a:r>
                        <a:rPr sz="1600" b="1" dirty="0">
                          <a:solidFill>
                            <a:srgbClr val="FF0000"/>
                          </a:solidFill>
                          <a:latin typeface="Palatino Linotype" panose="02040502050505030304" pitchFamily="18" charset="0"/>
                          <a:cs typeface="Calibri"/>
                        </a:rPr>
                        <a:t>9</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6210" algn="ctr">
                        <a:lnSpc>
                          <a:spcPct val="100000"/>
                        </a:lnSpc>
                      </a:pPr>
                      <a:endParaRPr lang="en-US" sz="1600" b="1" dirty="0">
                        <a:solidFill>
                          <a:srgbClr val="FF0000"/>
                        </a:solidFill>
                        <a:latin typeface="Palatino Linotype" panose="02040502050505030304" pitchFamily="18" charset="0"/>
                        <a:cs typeface="Calibri"/>
                      </a:endParaRPr>
                    </a:p>
                    <a:p>
                      <a:pPr marL="156210" algn="ctr">
                        <a:lnSpc>
                          <a:spcPct val="100000"/>
                        </a:lnSpc>
                      </a:pPr>
                      <a:endParaRPr lang="en-US" sz="1600" b="1" dirty="0">
                        <a:solidFill>
                          <a:srgbClr val="FF0000"/>
                        </a:solidFill>
                        <a:latin typeface="Palatino Linotype" panose="02040502050505030304" pitchFamily="18" charset="0"/>
                        <a:cs typeface="Calibri"/>
                      </a:endParaRPr>
                    </a:p>
                    <a:p>
                      <a:pPr marL="156210" algn="ctr">
                        <a:lnSpc>
                          <a:spcPct val="100000"/>
                        </a:lnSpc>
                      </a:pPr>
                      <a:r>
                        <a:rPr sz="1600" b="1" dirty="0">
                          <a:solidFill>
                            <a:srgbClr val="FF0000"/>
                          </a:solidFill>
                          <a:latin typeface="Palatino Linotype" panose="02040502050505030304" pitchFamily="18" charset="0"/>
                          <a:cs typeface="Calibri"/>
                        </a:rPr>
                        <a:t>1287</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endParaRPr lang="en-US" sz="1600" b="1" dirty="0">
                        <a:solidFill>
                          <a:srgbClr val="FF0000"/>
                        </a:solidFill>
                        <a:latin typeface="Palatino Linotype" panose="02040502050505030304" pitchFamily="18" charset="0"/>
                        <a:cs typeface="Calibri"/>
                      </a:endParaRPr>
                    </a:p>
                    <a:p>
                      <a:pPr algn="ctr">
                        <a:lnSpc>
                          <a:spcPct val="100000"/>
                        </a:lnSpc>
                      </a:pPr>
                      <a:r>
                        <a:rPr sz="1600" b="1" dirty="0">
                          <a:solidFill>
                            <a:srgbClr val="FF0000"/>
                          </a:solidFill>
                          <a:latin typeface="Palatino Linotype" panose="02040502050505030304" pitchFamily="18" charset="0"/>
                          <a:cs typeface="Calibri"/>
                        </a:rPr>
                        <a:t>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17804" algn="ctr">
                        <a:lnSpc>
                          <a:spcPct val="100000"/>
                        </a:lnSpc>
                      </a:pPr>
                      <a:endParaRPr lang="en-US" sz="1600" b="1" dirty="0">
                        <a:solidFill>
                          <a:srgbClr val="FF0000"/>
                        </a:solidFill>
                        <a:latin typeface="Palatino Linotype" panose="02040502050505030304" pitchFamily="18" charset="0"/>
                        <a:cs typeface="Calibri"/>
                      </a:endParaRPr>
                    </a:p>
                    <a:p>
                      <a:pPr marL="217804" algn="ctr">
                        <a:lnSpc>
                          <a:spcPct val="100000"/>
                        </a:lnSpc>
                      </a:pPr>
                      <a:endParaRPr lang="en-US" sz="1600" b="1" dirty="0">
                        <a:solidFill>
                          <a:srgbClr val="FF0000"/>
                        </a:solidFill>
                        <a:latin typeface="Palatino Linotype" panose="02040502050505030304" pitchFamily="18" charset="0"/>
                        <a:cs typeface="Calibri"/>
                      </a:endParaRPr>
                    </a:p>
                    <a:p>
                      <a:pPr marL="217804" algn="ctr">
                        <a:lnSpc>
                          <a:spcPct val="100000"/>
                        </a:lnSpc>
                      </a:pPr>
                      <a:r>
                        <a:rPr sz="1600" b="1" dirty="0">
                          <a:solidFill>
                            <a:srgbClr val="FF0000"/>
                          </a:solidFill>
                          <a:latin typeface="Palatino Linotype" panose="02040502050505030304" pitchFamily="18" charset="0"/>
                          <a:cs typeface="Calibri"/>
                        </a:rPr>
                        <a:t>718</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66539">
                <a:tc>
                  <a:txBody>
                    <a:bodyPr/>
                    <a:lstStyle/>
                    <a:p>
                      <a:pPr algn="ctr"/>
                      <a:endParaRPr sz="1400" b="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sz="1600" b="1" dirty="0">
                          <a:solidFill>
                            <a:srgbClr val="FF0000"/>
                          </a:solidFill>
                          <a:latin typeface="Palatino Linotype" panose="02040502050505030304" pitchFamily="18" charset="0"/>
                          <a:cs typeface="Calibri"/>
                        </a:rPr>
                        <a:t>1551</a:t>
                      </a:r>
                      <a:endParaRPr sz="1600" b="1">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600" b="1">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600" b="1">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3030" algn="ctr">
                        <a:lnSpc>
                          <a:spcPct val="100000"/>
                        </a:lnSpc>
                      </a:pPr>
                      <a:r>
                        <a:rPr sz="1600" b="1" dirty="0">
                          <a:solidFill>
                            <a:srgbClr val="FF0000"/>
                          </a:solidFill>
                          <a:latin typeface="Palatino Linotype" panose="02040502050505030304" pitchFamily="18" charset="0"/>
                          <a:cs typeface="Calibri"/>
                        </a:rPr>
                        <a:t>(490)</a:t>
                      </a:r>
                      <a:r>
                        <a:rPr lang="en-US" sz="1600" b="1" dirty="0">
                          <a:solidFill>
                            <a:srgbClr val="FF0000"/>
                          </a:solidFill>
                          <a:latin typeface="Palatino Linotype" panose="02040502050505030304" pitchFamily="18" charset="0"/>
                          <a:cs typeface="Calibri"/>
                        </a:rPr>
                        <a:t> </a:t>
                      </a:r>
                      <a:r>
                        <a:rPr sz="1600" b="1" dirty="0">
                          <a:solidFill>
                            <a:srgbClr val="FF0000"/>
                          </a:solidFill>
                          <a:latin typeface="Palatino Linotype" panose="02040502050505030304" pitchFamily="18" charset="0"/>
                          <a:cs typeface="Calibri"/>
                        </a:rPr>
                        <a:t>869</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6210" algn="ctr">
                        <a:lnSpc>
                          <a:spcPct val="100000"/>
                        </a:lnSpc>
                      </a:pPr>
                      <a:r>
                        <a:rPr sz="1600" b="1" dirty="0">
                          <a:solidFill>
                            <a:srgbClr val="FF0000"/>
                          </a:solidFill>
                          <a:latin typeface="Palatino Linotype" panose="02040502050505030304" pitchFamily="18" charset="0"/>
                          <a:cs typeface="Calibri"/>
                        </a:rPr>
                        <a:t>2420</a:t>
                      </a:r>
                      <a:endParaRPr sz="1600" b="1">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600" b="1">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600" b="1">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600" b="1" dirty="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400" b="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400" b="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endParaRPr sz="1400" b="0" dirty="0">
                        <a:solidFill>
                          <a:srgbClr val="FF0000"/>
                        </a:solidFill>
                        <a:latin typeface="Palatino Linotype" panose="020405020505050303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814D47B4-9326-4C5C-9E5B-A40B02E4BC21}"/>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06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D8C5-4B4C-47DF-A735-AF94B3D88E09}"/>
              </a:ext>
            </a:extLst>
          </p:cNvPr>
          <p:cNvSpPr>
            <a:spLocks noGrp="1"/>
          </p:cNvSpPr>
          <p:nvPr>
            <p:ph type="title"/>
          </p:nvPr>
        </p:nvSpPr>
        <p:spPr>
          <a:xfrm>
            <a:off x="838200" y="365126"/>
            <a:ext cx="10515600" cy="658332"/>
          </a:xfrm>
        </p:spPr>
        <p:txBody>
          <a:bodyPr>
            <a:normAutofit/>
          </a:bodyPr>
          <a:lstStyle/>
          <a:p>
            <a:pPr algn="ctr"/>
            <a:r>
              <a:rPr lang="en-US" sz="3200" dirty="0">
                <a:solidFill>
                  <a:schemeClr val="accent6">
                    <a:lumMod val="50000"/>
                  </a:schemeClr>
                </a:solidFill>
                <a:latin typeface="Palatino Linotype" panose="02040502050505030304" pitchFamily="18" charset="0"/>
              </a:rPr>
              <a:t>Status of Public Finance Management System</a:t>
            </a:r>
          </a:p>
        </p:txBody>
      </p:sp>
      <p:sp>
        <p:nvSpPr>
          <p:cNvPr id="3" name="Content Placeholder 2">
            <a:extLst>
              <a:ext uri="{FF2B5EF4-FFF2-40B4-BE49-F238E27FC236}">
                <a16:creationId xmlns:a16="http://schemas.microsoft.com/office/drawing/2014/main" id="{2EBD8672-F9B3-435C-B112-72732D0F00B7}"/>
              </a:ext>
            </a:extLst>
          </p:cNvPr>
          <p:cNvSpPr>
            <a:spLocks noGrp="1"/>
          </p:cNvSpPr>
          <p:nvPr>
            <p:ph idx="1"/>
          </p:nvPr>
        </p:nvSpPr>
        <p:spPr>
          <a:xfrm>
            <a:off x="854676" y="2860678"/>
            <a:ext cx="10515600" cy="1001465"/>
          </a:xfrm>
        </p:spPr>
        <p:txBody>
          <a:bodyPr/>
          <a:lstStyle/>
          <a:p>
            <a:r>
              <a:rPr lang="en-US" dirty="0">
                <a:solidFill>
                  <a:srgbClr val="7030A0"/>
                </a:solidFill>
                <a:latin typeface="Palatino Linotype" panose="02040502050505030304" pitchFamily="18" charset="0"/>
              </a:rPr>
              <a:t>APGW will be registering for PFMS and will populate the data by this month end</a:t>
            </a:r>
          </a:p>
        </p:txBody>
      </p:sp>
      <p:sp>
        <p:nvSpPr>
          <p:cNvPr id="4" name="Rectangle 3">
            <a:extLst>
              <a:ext uri="{FF2B5EF4-FFF2-40B4-BE49-F238E27FC236}">
                <a16:creationId xmlns:a16="http://schemas.microsoft.com/office/drawing/2014/main" id="{A000ED13-2863-4CAD-AC02-4019DC46D0E8}"/>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6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9EC8-3C86-4A94-A539-AB797193F5AC}"/>
              </a:ext>
            </a:extLst>
          </p:cNvPr>
          <p:cNvSpPr>
            <a:spLocks noGrp="1"/>
          </p:cNvSpPr>
          <p:nvPr>
            <p:ph type="title"/>
          </p:nvPr>
        </p:nvSpPr>
        <p:spPr>
          <a:xfrm>
            <a:off x="827567" y="239610"/>
            <a:ext cx="10515600" cy="325991"/>
          </a:xfrm>
        </p:spPr>
        <p:txBody>
          <a:bodyPr>
            <a:normAutofit fontScale="90000"/>
          </a:bodyPr>
          <a:lstStyle/>
          <a:p>
            <a:pPr algn="ctr"/>
            <a:r>
              <a:rPr lang="en-US" sz="2800" b="1" dirty="0">
                <a:effectLst>
                  <a:outerShdw blurRad="38100" dist="38100" dir="2700000" algn="tl">
                    <a:srgbClr val="000000">
                      <a:alpha val="43137"/>
                    </a:srgbClr>
                  </a:outerShdw>
                </a:effectLst>
                <a:latin typeface="Palatino Linotype" panose="02040502050505030304" pitchFamily="18" charset="0"/>
              </a:rPr>
              <a:t>Status of State WRIS</a:t>
            </a:r>
          </a:p>
        </p:txBody>
      </p:sp>
      <p:grpSp>
        <p:nvGrpSpPr>
          <p:cNvPr id="4" name="Group 3">
            <a:extLst>
              <a:ext uri="{FF2B5EF4-FFF2-40B4-BE49-F238E27FC236}">
                <a16:creationId xmlns:a16="http://schemas.microsoft.com/office/drawing/2014/main" id="{F3754592-BCF2-4C16-A6B3-74C3A1F2B8E8}"/>
              </a:ext>
            </a:extLst>
          </p:cNvPr>
          <p:cNvGrpSpPr/>
          <p:nvPr/>
        </p:nvGrpSpPr>
        <p:grpSpPr>
          <a:xfrm>
            <a:off x="382772" y="637704"/>
            <a:ext cx="7602279" cy="5975747"/>
            <a:chOff x="0" y="-460370"/>
            <a:chExt cx="9144000" cy="7318371"/>
          </a:xfrm>
        </p:grpSpPr>
        <p:pic>
          <p:nvPicPr>
            <p:cNvPr id="5" name="Picture 4" descr="webpage-bg-presentation-HR1.jpg">
              <a:extLst>
                <a:ext uri="{FF2B5EF4-FFF2-40B4-BE49-F238E27FC236}">
                  <a16:creationId xmlns:a16="http://schemas.microsoft.com/office/drawing/2014/main" id="{86BEFF63-2A3A-4D15-B215-E123AD2CD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01980" cy="2851485"/>
            </a:xfrm>
            <a:prstGeom prst="rect">
              <a:avLst/>
            </a:prstGeom>
          </p:spPr>
        </p:pic>
        <p:pic>
          <p:nvPicPr>
            <p:cNvPr id="6" name="Picture 5" descr="APWRIMS.jpg">
              <a:extLst>
                <a:ext uri="{FF2B5EF4-FFF2-40B4-BE49-F238E27FC236}">
                  <a16:creationId xmlns:a16="http://schemas.microsoft.com/office/drawing/2014/main" id="{01B36EF5-9F68-4883-A576-9F76ED53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980" y="1"/>
              <a:ext cx="5342020" cy="6858000"/>
            </a:xfrm>
            <a:prstGeom prst="rect">
              <a:avLst/>
            </a:prstGeom>
          </p:spPr>
        </p:pic>
        <p:pic>
          <p:nvPicPr>
            <p:cNvPr id="7" name="Picture 6">
              <a:extLst>
                <a:ext uri="{FF2B5EF4-FFF2-40B4-BE49-F238E27FC236}">
                  <a16:creationId xmlns:a16="http://schemas.microsoft.com/office/drawing/2014/main" id="{E4C3CE1B-BE49-459A-926F-F06EEEEB4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6" y="2851485"/>
              <a:ext cx="3769894" cy="4006515"/>
            </a:xfrm>
            <a:prstGeom prst="rect">
              <a:avLst/>
            </a:prstGeom>
          </p:spPr>
        </p:pic>
        <p:sp>
          <p:nvSpPr>
            <p:cNvPr id="8" name="TextBox 7">
              <a:hlinkClick r:id="rId5"/>
              <a:extLst>
                <a:ext uri="{FF2B5EF4-FFF2-40B4-BE49-F238E27FC236}">
                  <a16:creationId xmlns:a16="http://schemas.microsoft.com/office/drawing/2014/main" id="{CE112DB4-4E4C-445C-A3C6-0CE22F940A5E}"/>
                </a:ext>
              </a:extLst>
            </p:cNvPr>
            <p:cNvSpPr txBox="1"/>
            <p:nvPr/>
          </p:nvSpPr>
          <p:spPr>
            <a:xfrm>
              <a:off x="2470485" y="2512930"/>
              <a:ext cx="1315452" cy="338554"/>
            </a:xfrm>
            <a:prstGeom prst="rect">
              <a:avLst/>
            </a:prstGeom>
            <a:solidFill>
              <a:srgbClr val="FFFF00"/>
            </a:solidFill>
          </p:spPr>
          <p:txBody>
            <a:bodyPr wrap="square" rtlCol="0">
              <a:spAutoFit/>
            </a:bodyPr>
            <a:lstStyle/>
            <a:p>
              <a:r>
                <a:rPr lang="en-IN" sz="1600" b="1" dirty="0">
                  <a:solidFill>
                    <a:srgbClr val="FF0000"/>
                  </a:solidFill>
                </a:rPr>
                <a:t>APWRIMS</a:t>
              </a:r>
            </a:p>
          </p:txBody>
        </p:sp>
        <p:sp>
          <p:nvSpPr>
            <p:cNvPr id="9" name="TextBox 8">
              <a:extLst>
                <a:ext uri="{FF2B5EF4-FFF2-40B4-BE49-F238E27FC236}">
                  <a16:creationId xmlns:a16="http://schemas.microsoft.com/office/drawing/2014/main" id="{4B1AFE84-1BD7-40C6-B1F1-737D43CADCBC}"/>
                </a:ext>
              </a:extLst>
            </p:cNvPr>
            <p:cNvSpPr txBox="1"/>
            <p:nvPr/>
          </p:nvSpPr>
          <p:spPr>
            <a:xfrm>
              <a:off x="32087" y="-460370"/>
              <a:ext cx="9111913" cy="460368"/>
            </a:xfrm>
            <a:prstGeom prst="rect">
              <a:avLst/>
            </a:prstGeom>
            <a:noFill/>
          </p:spPr>
          <p:txBody>
            <a:bodyPr wrap="square" rtlCol="0">
              <a:spAutoFit/>
            </a:bodyPr>
            <a:lstStyle/>
            <a:p>
              <a:pPr algn="ctr"/>
              <a:r>
                <a:rPr lang="en-IN" b="1" dirty="0">
                  <a:solidFill>
                    <a:srgbClr val="FF0000"/>
                  </a:solidFill>
                  <a:latin typeface="Palatino Linotype" panose="02040502050505030304" pitchFamily="18" charset="0"/>
                </a:rPr>
                <a:t>A Collaborative Project with NRSC</a:t>
              </a:r>
            </a:p>
          </p:txBody>
        </p:sp>
      </p:grpSp>
      <p:sp>
        <p:nvSpPr>
          <p:cNvPr id="10" name="Rectangle 9">
            <a:extLst>
              <a:ext uri="{FF2B5EF4-FFF2-40B4-BE49-F238E27FC236}">
                <a16:creationId xmlns:a16="http://schemas.microsoft.com/office/drawing/2014/main" id="{2DF82FB4-5751-47E9-9088-5B9D648BA2B2}"/>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5640B79-205E-49D4-B7F6-0D1D27EECF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8225" y="2240948"/>
            <a:ext cx="3905933" cy="2929450"/>
          </a:xfrm>
          <a:prstGeom prst="rect">
            <a:avLst/>
          </a:prstGeom>
        </p:spPr>
      </p:pic>
    </p:spTree>
    <p:extLst>
      <p:ext uri="{BB962C8B-B14F-4D97-AF65-F5344CB8AC3E}">
        <p14:creationId xmlns:p14="http://schemas.microsoft.com/office/powerpoint/2010/main" val="267011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9C6AC3-50D6-4C06-919C-16C75AB3EF44}"/>
              </a:ext>
            </a:extLst>
          </p:cNvPr>
          <p:cNvGrpSpPr/>
          <p:nvPr/>
        </p:nvGrpSpPr>
        <p:grpSpPr>
          <a:xfrm>
            <a:off x="1312193" y="243248"/>
            <a:ext cx="8729330" cy="6315739"/>
            <a:chOff x="40174" y="323772"/>
            <a:chExt cx="8779658" cy="6178713"/>
          </a:xfrm>
        </p:grpSpPr>
        <p:pic>
          <p:nvPicPr>
            <p:cNvPr id="3" name="Picture 2">
              <a:extLst>
                <a:ext uri="{FF2B5EF4-FFF2-40B4-BE49-F238E27FC236}">
                  <a16:creationId xmlns:a16="http://schemas.microsoft.com/office/drawing/2014/main" id="{8FC39D1C-896F-4712-9B80-58C6C4BFE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9915" y="664693"/>
              <a:ext cx="4409916" cy="3214324"/>
            </a:xfrm>
            <a:prstGeom prst="rect">
              <a:avLst/>
            </a:prstGeom>
          </p:spPr>
        </p:pic>
        <p:pic>
          <p:nvPicPr>
            <p:cNvPr id="4" name="Picture 3">
              <a:extLst>
                <a:ext uri="{FF2B5EF4-FFF2-40B4-BE49-F238E27FC236}">
                  <a16:creationId xmlns:a16="http://schemas.microsoft.com/office/drawing/2014/main" id="{7C2F263E-1848-4709-A1CB-73E59B8F2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1" y="3759435"/>
              <a:ext cx="4450090" cy="2743050"/>
            </a:xfrm>
            <a:prstGeom prst="rect">
              <a:avLst/>
            </a:prstGeom>
          </p:spPr>
        </p:pic>
        <p:pic>
          <p:nvPicPr>
            <p:cNvPr id="5" name="Picture 4">
              <a:extLst>
                <a:ext uri="{FF2B5EF4-FFF2-40B4-BE49-F238E27FC236}">
                  <a16:creationId xmlns:a16="http://schemas.microsoft.com/office/drawing/2014/main" id="{F76BFD18-A760-457E-8520-8D0C4D2A6F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2" y="3776834"/>
              <a:ext cx="4247829" cy="2662365"/>
            </a:xfrm>
            <a:prstGeom prst="rect">
              <a:avLst/>
            </a:prstGeom>
          </p:spPr>
        </p:pic>
        <p:pic>
          <p:nvPicPr>
            <p:cNvPr id="6" name="Picture 5">
              <a:extLst>
                <a:ext uri="{FF2B5EF4-FFF2-40B4-BE49-F238E27FC236}">
                  <a16:creationId xmlns:a16="http://schemas.microsoft.com/office/drawing/2014/main" id="{40EDDC21-8D73-4F9F-B57C-E3A95D39B3FF}"/>
                </a:ext>
              </a:extLst>
            </p:cNvPr>
            <p:cNvPicPr>
              <a:picLocks noChangeAspect="1"/>
            </p:cNvPicPr>
            <p:nvPr/>
          </p:nvPicPr>
          <p:blipFill rotWithShape="1">
            <a:blip r:embed="rId5"/>
            <a:srcRect l="50890" t="28928" r="1868" b="8084"/>
            <a:stretch/>
          </p:blipFill>
          <p:spPr>
            <a:xfrm>
              <a:off x="40174" y="562510"/>
              <a:ext cx="4450784" cy="3214324"/>
            </a:xfrm>
            <a:prstGeom prst="rect">
              <a:avLst/>
            </a:prstGeom>
          </p:spPr>
        </p:pic>
        <p:sp>
          <p:nvSpPr>
            <p:cNvPr id="7" name="TextBox 6">
              <a:extLst>
                <a:ext uri="{FF2B5EF4-FFF2-40B4-BE49-F238E27FC236}">
                  <a16:creationId xmlns:a16="http://schemas.microsoft.com/office/drawing/2014/main" id="{625820AE-0610-4C56-9489-BC3B548D1BD0}"/>
                </a:ext>
              </a:extLst>
            </p:cNvPr>
            <p:cNvSpPr txBox="1"/>
            <p:nvPr/>
          </p:nvSpPr>
          <p:spPr>
            <a:xfrm>
              <a:off x="81041" y="323772"/>
              <a:ext cx="8738791" cy="329161"/>
            </a:xfrm>
            <a:prstGeom prst="rect">
              <a:avLst/>
            </a:prstGeom>
            <a:solidFill>
              <a:schemeClr val="accent4">
                <a:lumMod val="40000"/>
                <a:lumOff val="60000"/>
              </a:schemeClr>
            </a:solidFill>
          </p:spPr>
          <p:txBody>
            <a:bodyPr wrap="square" rtlCol="0">
              <a:spAutoFit/>
            </a:bodyPr>
            <a:lstStyle/>
            <a:p>
              <a:pPr algn="ctr"/>
              <a:r>
                <a:rPr lang="en-US" sz="1662" b="1" dirty="0">
                  <a:solidFill>
                    <a:srgbClr val="0070C0"/>
                  </a:solidFill>
                </a:rPr>
                <a:t>REAL TIME GROUNDWATER MONITORING IN ANDHRA PRADESH </a:t>
              </a:r>
            </a:p>
          </p:txBody>
        </p:sp>
        <p:sp>
          <p:nvSpPr>
            <p:cNvPr id="8" name="TextBox 7">
              <a:extLst>
                <a:ext uri="{FF2B5EF4-FFF2-40B4-BE49-F238E27FC236}">
                  <a16:creationId xmlns:a16="http://schemas.microsoft.com/office/drawing/2014/main" id="{CE65A8F5-A926-4FBC-A2D2-6289BFFBEF5A}"/>
                </a:ext>
              </a:extLst>
            </p:cNvPr>
            <p:cNvSpPr txBox="1"/>
            <p:nvPr/>
          </p:nvSpPr>
          <p:spPr>
            <a:xfrm>
              <a:off x="2686856" y="2826456"/>
              <a:ext cx="1763929" cy="390620"/>
            </a:xfrm>
            <a:prstGeom prst="rect">
              <a:avLst/>
            </a:prstGeom>
            <a:noFill/>
          </p:spPr>
          <p:txBody>
            <a:bodyPr wrap="square" rtlCol="0">
              <a:spAutoFit/>
            </a:bodyPr>
            <a:lstStyle/>
            <a:p>
              <a:pPr algn="ctr"/>
              <a:r>
                <a:rPr lang="en-US" sz="969" b="1" dirty="0">
                  <a:solidFill>
                    <a:srgbClr val="C00000"/>
                  </a:solidFill>
                </a:rPr>
                <a:t>PIEZOMETER MONITORING NETWORK</a:t>
              </a:r>
              <a:endParaRPr lang="en-IN" sz="969" b="1" dirty="0">
                <a:solidFill>
                  <a:srgbClr val="C00000"/>
                </a:solidFill>
              </a:endParaRPr>
            </a:p>
          </p:txBody>
        </p:sp>
        <p:sp>
          <p:nvSpPr>
            <p:cNvPr id="9" name="TextBox 8">
              <a:extLst>
                <a:ext uri="{FF2B5EF4-FFF2-40B4-BE49-F238E27FC236}">
                  <a16:creationId xmlns:a16="http://schemas.microsoft.com/office/drawing/2014/main" id="{B8611F13-E49F-4362-BA66-CB4D9EB3026C}"/>
                </a:ext>
              </a:extLst>
            </p:cNvPr>
            <p:cNvSpPr txBox="1"/>
            <p:nvPr/>
          </p:nvSpPr>
          <p:spPr>
            <a:xfrm>
              <a:off x="4572001" y="3224875"/>
              <a:ext cx="4037319" cy="667490"/>
            </a:xfrm>
            <a:prstGeom prst="rect">
              <a:avLst/>
            </a:prstGeom>
            <a:solidFill>
              <a:srgbClr val="FFFF00"/>
            </a:solidFill>
          </p:spPr>
          <p:txBody>
            <a:bodyPr wrap="square" rtlCol="0">
              <a:spAutoFit/>
            </a:bodyPr>
            <a:lstStyle/>
            <a:p>
              <a:pPr algn="ctr"/>
              <a:r>
                <a:rPr lang="en-US" sz="1246" b="1" dirty="0">
                  <a:solidFill>
                    <a:srgbClr val="002060"/>
                  </a:solidFill>
                </a:rPr>
                <a:t>INAUGURATION OF REAL TIME GW MONITORING SYSTEM By </a:t>
              </a:r>
              <a:r>
                <a:rPr lang="en-US" sz="1246" b="1" dirty="0" err="1">
                  <a:solidFill>
                    <a:srgbClr val="002060"/>
                  </a:solidFill>
                </a:rPr>
                <a:t>Hon’ble</a:t>
              </a:r>
              <a:r>
                <a:rPr lang="en-US" sz="1246" b="1" dirty="0">
                  <a:solidFill>
                    <a:srgbClr val="002060"/>
                  </a:solidFill>
                </a:rPr>
                <a:t> Chief Minister of Andhra Pradesh</a:t>
              </a:r>
            </a:p>
            <a:p>
              <a:pPr algn="ctr"/>
              <a:r>
                <a:rPr lang="en-US" sz="1246" b="1" dirty="0">
                  <a:solidFill>
                    <a:srgbClr val="002060"/>
                  </a:solidFill>
                </a:rPr>
                <a:t> Sri N.CHANDRA BABU NAIDU</a:t>
              </a:r>
              <a:endParaRPr lang="en-IN" sz="1246" b="1" dirty="0">
                <a:solidFill>
                  <a:srgbClr val="002060"/>
                </a:solidFill>
              </a:endParaRPr>
            </a:p>
          </p:txBody>
        </p:sp>
      </p:grpSp>
      <p:sp>
        <p:nvSpPr>
          <p:cNvPr id="10" name="Rectangle 9">
            <a:extLst>
              <a:ext uri="{FF2B5EF4-FFF2-40B4-BE49-F238E27FC236}">
                <a16:creationId xmlns:a16="http://schemas.microsoft.com/office/drawing/2014/main" id="{6A7B5FF5-3D13-40F4-BD93-950CF3186CD6}"/>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05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DD186B-4103-473D-947A-6979029FC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679" y="194785"/>
            <a:ext cx="8718697" cy="6412665"/>
          </a:xfrm>
          <a:prstGeom prst="rect">
            <a:avLst/>
          </a:prstGeom>
        </p:spPr>
      </p:pic>
      <p:sp>
        <p:nvSpPr>
          <p:cNvPr id="4" name="Rectangle 3">
            <a:extLst>
              <a:ext uri="{FF2B5EF4-FFF2-40B4-BE49-F238E27FC236}">
                <a16:creationId xmlns:a16="http://schemas.microsoft.com/office/drawing/2014/main" id="{18E741EF-7DF2-4342-8A77-696EB709E433}"/>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99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A34495-34D2-455C-97D4-713240933BF0}"/>
              </a:ext>
            </a:extLst>
          </p:cNvPr>
          <p:cNvSpPr/>
          <p:nvPr/>
        </p:nvSpPr>
        <p:spPr>
          <a:xfrm>
            <a:off x="3395821" y="2308117"/>
            <a:ext cx="5485412"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
        <p:nvSpPr>
          <p:cNvPr id="6" name="Rectangle 5">
            <a:extLst>
              <a:ext uri="{FF2B5EF4-FFF2-40B4-BE49-F238E27FC236}">
                <a16:creationId xmlns:a16="http://schemas.microsoft.com/office/drawing/2014/main" id="{5FDF1A34-69EF-432E-8B1E-D0639B4880C9}"/>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81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5C56-9338-497B-A9B7-C99CCCD0EE9C}"/>
              </a:ext>
            </a:extLst>
          </p:cNvPr>
          <p:cNvSpPr>
            <a:spLocks noGrp="1"/>
          </p:cNvSpPr>
          <p:nvPr>
            <p:ph type="title"/>
          </p:nvPr>
        </p:nvSpPr>
        <p:spPr>
          <a:xfrm>
            <a:off x="616551" y="264522"/>
            <a:ext cx="11213431" cy="558900"/>
          </a:xfrm>
        </p:spPr>
        <p:txBody>
          <a:bodyPr>
            <a:normAutofit/>
          </a:bodyPr>
          <a:lstStyle/>
          <a:p>
            <a:pPr algn="ctr"/>
            <a:r>
              <a:rPr lang="en-US" sz="24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DETAILS OF STATE PROJECT MONITORING UNIT (APGW)</a:t>
            </a:r>
          </a:p>
        </p:txBody>
      </p:sp>
      <p:graphicFrame>
        <p:nvGraphicFramePr>
          <p:cNvPr id="4" name="Content Placeholder 3">
            <a:extLst>
              <a:ext uri="{FF2B5EF4-FFF2-40B4-BE49-F238E27FC236}">
                <a16:creationId xmlns:a16="http://schemas.microsoft.com/office/drawing/2014/main" id="{60FDACB4-01D2-4149-AEFE-5A1D3D9EE5C5}"/>
              </a:ext>
            </a:extLst>
          </p:cNvPr>
          <p:cNvGraphicFramePr>
            <a:graphicFrameLocks noGrp="1"/>
          </p:cNvGraphicFramePr>
          <p:nvPr>
            <p:ph idx="1"/>
            <p:extLst>
              <p:ext uri="{D42A27DB-BD31-4B8C-83A1-F6EECF244321}">
                <p14:modId xmlns:p14="http://schemas.microsoft.com/office/powerpoint/2010/main" val="3136358142"/>
              </p:ext>
            </p:extLst>
          </p:nvPr>
        </p:nvGraphicFramePr>
        <p:xfrm>
          <a:off x="616551" y="840447"/>
          <a:ext cx="11116109" cy="5594330"/>
        </p:xfrm>
        <a:graphic>
          <a:graphicData uri="http://schemas.openxmlformats.org/drawingml/2006/table">
            <a:tbl>
              <a:tblPr firstRow="1" bandRow="1">
                <a:tableStyleId>{5C22544A-7EE6-4342-B048-85BDC9FD1C3A}</a:tableStyleId>
              </a:tblPr>
              <a:tblGrid>
                <a:gridCol w="925071">
                  <a:extLst>
                    <a:ext uri="{9D8B030D-6E8A-4147-A177-3AD203B41FA5}">
                      <a16:colId xmlns:a16="http://schemas.microsoft.com/office/drawing/2014/main" val="2000958935"/>
                    </a:ext>
                  </a:extLst>
                </a:gridCol>
                <a:gridCol w="5353448">
                  <a:extLst>
                    <a:ext uri="{9D8B030D-6E8A-4147-A177-3AD203B41FA5}">
                      <a16:colId xmlns:a16="http://schemas.microsoft.com/office/drawing/2014/main" val="3923393962"/>
                    </a:ext>
                  </a:extLst>
                </a:gridCol>
                <a:gridCol w="4837590">
                  <a:extLst>
                    <a:ext uri="{9D8B030D-6E8A-4147-A177-3AD203B41FA5}">
                      <a16:colId xmlns:a16="http://schemas.microsoft.com/office/drawing/2014/main" val="2130091542"/>
                    </a:ext>
                  </a:extLst>
                </a:gridCol>
              </a:tblGrid>
              <a:tr h="399595">
                <a:tc>
                  <a:txBody>
                    <a:bodyPr/>
                    <a:lstStyle/>
                    <a:p>
                      <a:pPr algn="ctr"/>
                      <a:endParaRPr lang="en-US" sz="1800" dirty="0">
                        <a:solidFill>
                          <a:srgbClr val="0070C0"/>
                        </a:solidFill>
                        <a:effectLst>
                          <a:outerShdw blurRad="38100" dist="38100" dir="2700000" algn="tl">
                            <a:srgbClr val="000000">
                              <a:alpha val="43137"/>
                            </a:srgbClr>
                          </a:outerShdw>
                        </a:effectLst>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rgbClr val="0070C0"/>
                          </a:solidFill>
                          <a:effectLst>
                            <a:outerShdw blurRad="38100" dist="38100" dir="2700000" algn="tl">
                              <a:srgbClr val="000000">
                                <a:alpha val="43137"/>
                              </a:srgbClr>
                            </a:outerShdw>
                          </a:effectLst>
                          <a:latin typeface="Palatino Linotype" panose="02040502050505030304" pitchFamily="18" charset="0"/>
                        </a:rPr>
                        <a:t>Name and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rgbClr val="0070C0"/>
                          </a:solidFill>
                          <a:effectLst>
                            <a:outerShdw blurRad="38100" dist="38100" dir="2700000" algn="tl">
                              <a:srgbClr val="000000">
                                <a:alpha val="43137"/>
                              </a:srgbClr>
                            </a:outerShdw>
                          </a:effectLst>
                          <a:latin typeface="Palatino Linotype" panose="02040502050505030304" pitchFamily="18" charset="0"/>
                        </a:rPr>
                        <a:t>Role in PMU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742909"/>
                  </a:ext>
                </a:extLst>
              </a:tr>
              <a:tr h="399595">
                <a:tc>
                  <a:txBody>
                    <a:bodyPr/>
                    <a:lstStyle/>
                    <a:p>
                      <a:pPr algn="ctr"/>
                      <a:r>
                        <a:rPr lang="en-US" sz="1800" dirty="0">
                          <a:solidFill>
                            <a:srgbClr val="7030A0"/>
                          </a:solidFill>
                          <a:latin typeface="Palatino Linotype" panose="0204050205050503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a:t>
                      </a:r>
                      <a:r>
                        <a:rPr lang="en-US" sz="1800" dirty="0" err="1">
                          <a:solidFill>
                            <a:srgbClr val="7030A0"/>
                          </a:solidFill>
                          <a:latin typeface="Palatino Linotype" panose="02040502050505030304" pitchFamily="18" charset="0"/>
                        </a:rPr>
                        <a:t>Sashibushan</a:t>
                      </a:r>
                      <a:r>
                        <a:rPr lang="en-US" sz="1800" dirty="0">
                          <a:solidFill>
                            <a:srgbClr val="7030A0"/>
                          </a:solidFill>
                          <a:latin typeface="Palatino Linotype" panose="02040502050505030304" pitchFamily="18" charset="0"/>
                        </a:rPr>
                        <a:t> Kumar, Secretary, WRD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Project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1462559"/>
                  </a:ext>
                </a:extLst>
              </a:tr>
              <a:tr h="399595">
                <a:tc>
                  <a:txBody>
                    <a:bodyPr/>
                    <a:lstStyle/>
                    <a:p>
                      <a:pPr algn="ctr"/>
                      <a:r>
                        <a:rPr lang="en-US" sz="1800" dirty="0">
                          <a:solidFill>
                            <a:srgbClr val="7030A0"/>
                          </a:solidFill>
                          <a:latin typeface="Palatino Linotype" panose="0204050205050503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K. Venugopal, Director, GW&amp;WA Dept.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Nodal Officer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894565"/>
                  </a:ext>
                </a:extLst>
              </a:tr>
              <a:tr h="399595">
                <a:tc>
                  <a:txBody>
                    <a:bodyPr/>
                    <a:lstStyle/>
                    <a:p>
                      <a:pPr algn="ctr"/>
                      <a:r>
                        <a:rPr lang="en-US" sz="1800" dirty="0">
                          <a:solidFill>
                            <a:srgbClr val="7030A0"/>
                          </a:solidFill>
                          <a:latin typeface="Palatino Linotype" panose="0204050205050503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a:solidFill>
                            <a:srgbClr val="7030A0"/>
                          </a:solidFill>
                          <a:latin typeface="Palatino Linotype" panose="02040502050505030304" pitchFamily="18" charset="0"/>
                          <a:ea typeface="+mn-ea"/>
                          <a:cs typeface="+mn-cs"/>
                        </a:rPr>
                        <a:t>Sri. T. Govardhan, Deputy Director</a:t>
                      </a:r>
                      <a:endParaRPr lang="en-US" sz="1800" dirty="0">
                        <a:solidFill>
                          <a:srgbClr val="7030A0"/>
                        </a:solidFill>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a:solidFill>
                            <a:srgbClr val="7030A0"/>
                          </a:solidFill>
                          <a:latin typeface="Palatino Linotype" panose="02040502050505030304" pitchFamily="18" charset="0"/>
                          <a:ea typeface="+mn-ea"/>
                          <a:cs typeface="+mn-cs"/>
                        </a:rPr>
                        <a:t>Senior Water Management Expert</a:t>
                      </a:r>
                      <a:endParaRPr lang="en-US" sz="1800" dirty="0">
                        <a:solidFill>
                          <a:srgbClr val="7030A0"/>
                        </a:solidFill>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531629"/>
                  </a:ext>
                </a:extLst>
              </a:tr>
              <a:tr h="399595">
                <a:tc>
                  <a:txBody>
                    <a:bodyPr/>
                    <a:lstStyle/>
                    <a:p>
                      <a:pPr algn="ctr"/>
                      <a:r>
                        <a:rPr lang="en-US" sz="1800" dirty="0">
                          <a:solidFill>
                            <a:srgbClr val="7030A0"/>
                          </a:solidFill>
                          <a:latin typeface="Palatino Linotype" panose="0204050205050503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7030A0"/>
                          </a:solidFill>
                          <a:latin typeface="Palatino Linotype" panose="02040502050505030304" pitchFamily="18" charset="0"/>
                          <a:ea typeface="+mn-ea"/>
                          <a:cs typeface="+mn-cs"/>
                        </a:rPr>
                        <a:t>Sri. N. Srinivasu, Deputy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a:solidFill>
                            <a:srgbClr val="7030A0"/>
                          </a:solidFill>
                          <a:latin typeface="Palatino Linotype" panose="02040502050505030304" pitchFamily="18" charset="0"/>
                          <a:ea typeface="+mn-ea"/>
                          <a:cs typeface="+mn-cs"/>
                        </a:rPr>
                        <a:t>Superintending Officer</a:t>
                      </a:r>
                      <a:endParaRPr lang="en-US" sz="1800" dirty="0">
                        <a:solidFill>
                          <a:srgbClr val="7030A0"/>
                        </a:solidFill>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1789198"/>
                  </a:ext>
                </a:extLst>
              </a:tr>
              <a:tr h="399595">
                <a:tc>
                  <a:txBody>
                    <a:bodyPr/>
                    <a:lstStyle/>
                    <a:p>
                      <a:pPr algn="ctr"/>
                      <a:r>
                        <a:rPr lang="en-US" sz="1800" dirty="0">
                          <a:solidFill>
                            <a:srgbClr val="7030A0"/>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a:solidFill>
                            <a:srgbClr val="7030A0"/>
                          </a:solidFill>
                          <a:latin typeface="Palatino Linotype" panose="02040502050505030304" pitchFamily="18" charset="0"/>
                          <a:ea typeface="+mn-ea"/>
                          <a:cs typeface="+mn-cs"/>
                        </a:rPr>
                        <a:t>Sri. K. Padma Prasad, Assistant Director</a:t>
                      </a:r>
                      <a:endParaRPr lang="en-US" sz="1800" dirty="0">
                        <a:solidFill>
                          <a:srgbClr val="7030A0"/>
                        </a:solidFill>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Procurement Officer and GIS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797810"/>
                  </a:ext>
                </a:extLst>
              </a:tr>
              <a:tr h="399595">
                <a:tc>
                  <a:txBody>
                    <a:bodyPr/>
                    <a:lstStyle/>
                    <a:p>
                      <a:pPr algn="ctr"/>
                      <a:r>
                        <a:rPr lang="en-US" sz="1800" dirty="0">
                          <a:solidFill>
                            <a:srgbClr val="7030A0"/>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H. M. Raghuram, Assistant Geophysicist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Database Management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569899"/>
                  </a:ext>
                </a:extLst>
              </a:tr>
              <a:tr h="399595">
                <a:tc>
                  <a:txBody>
                    <a:bodyPr/>
                    <a:lstStyle/>
                    <a:p>
                      <a:pPr algn="ctr"/>
                      <a:r>
                        <a:rPr lang="en-US" sz="1800" dirty="0">
                          <a:solidFill>
                            <a:srgbClr val="7030A0"/>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E. Sunil Kumar, Assistant Hydrogeologist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GIS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204384"/>
                  </a:ext>
                </a:extLst>
              </a:tr>
              <a:tr h="399595">
                <a:tc>
                  <a:txBody>
                    <a:bodyPr/>
                    <a:lstStyle/>
                    <a:p>
                      <a:pPr algn="ctr"/>
                      <a:r>
                        <a:rPr lang="en-US" sz="1800" dirty="0">
                          <a:solidFill>
                            <a:srgbClr val="7030A0"/>
                          </a:solidFill>
                          <a:latin typeface="Palatino Linotype" panose="0204050205050503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S. Anjaneyulu, Assistant Hydrogeologist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latin typeface="Palatino Linotype" panose="02040502050505030304" pitchFamily="18" charset="0"/>
                        </a:rPr>
                        <a:t>GIS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6250719"/>
                  </a:ext>
                </a:extLst>
              </a:tr>
              <a:tr h="399595">
                <a:tc>
                  <a:txBody>
                    <a:bodyPr/>
                    <a:lstStyle/>
                    <a:p>
                      <a:pPr algn="ctr"/>
                      <a:r>
                        <a:rPr lang="en-US" sz="1800" dirty="0">
                          <a:solidFill>
                            <a:srgbClr val="7030A0"/>
                          </a:solidFill>
                          <a:latin typeface="Palatino Linotype" panose="0204050205050503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Smt. Vijaya Druga, Assistant Hydrologist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Modeler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586239"/>
                  </a:ext>
                </a:extLst>
              </a:tr>
              <a:tr h="399595">
                <a:tc>
                  <a:txBody>
                    <a:bodyPr/>
                    <a:lstStyle/>
                    <a:p>
                      <a:pPr algn="ctr"/>
                      <a:r>
                        <a:rPr lang="en-US" sz="1800" dirty="0">
                          <a:solidFill>
                            <a:srgbClr val="7030A0"/>
                          </a:solidFill>
                          <a:latin typeface="Palatino Linotype" panose="0204050205050503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Ram Balaji Reddy, Assistant Hydrologist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Modeler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188769"/>
                  </a:ext>
                </a:extLst>
              </a:tr>
              <a:tr h="399595">
                <a:tc>
                  <a:txBody>
                    <a:bodyPr/>
                    <a:lstStyle/>
                    <a:p>
                      <a:pPr algn="ctr"/>
                      <a:r>
                        <a:rPr lang="en-US" sz="1800" dirty="0">
                          <a:solidFill>
                            <a:srgbClr val="7030A0"/>
                          </a:solidFill>
                          <a:latin typeface="Palatino Linotype" panose="0204050205050503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A. Pattabhi Reddy, Dy. Executive Engineer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MIS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825464"/>
                  </a:ext>
                </a:extLst>
              </a:tr>
              <a:tr h="399595">
                <a:tc>
                  <a:txBody>
                    <a:bodyPr/>
                    <a:lstStyle/>
                    <a:p>
                      <a:pPr algn="ctr"/>
                      <a:r>
                        <a:rPr lang="en-US" sz="1800" dirty="0">
                          <a:solidFill>
                            <a:srgbClr val="7030A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K. Panakala Rao, Dy. Executive Engineer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latin typeface="Palatino Linotype" panose="02040502050505030304" pitchFamily="18" charset="0"/>
                        </a:rPr>
                        <a:t>MIS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4633876"/>
                  </a:ext>
                </a:extLst>
              </a:tr>
              <a:tr h="399595">
                <a:tc>
                  <a:txBody>
                    <a:bodyPr/>
                    <a:lstStyle/>
                    <a:p>
                      <a:pPr algn="ctr"/>
                      <a:r>
                        <a:rPr lang="en-US" sz="1800" dirty="0">
                          <a:solidFill>
                            <a:srgbClr val="7030A0"/>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Sri. A. V. Raja Rao, Assistant Accounts Officer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7030A0"/>
                          </a:solidFill>
                          <a:latin typeface="Palatino Linotype" panose="02040502050505030304" pitchFamily="18" charset="0"/>
                        </a:rPr>
                        <a:t>Accounts Officer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194930"/>
                  </a:ext>
                </a:extLst>
              </a:tr>
            </a:tbl>
          </a:graphicData>
        </a:graphic>
      </p:graphicFrame>
      <p:sp>
        <p:nvSpPr>
          <p:cNvPr id="5" name="TextBox 4">
            <a:extLst>
              <a:ext uri="{FF2B5EF4-FFF2-40B4-BE49-F238E27FC236}">
                <a16:creationId xmlns:a16="http://schemas.microsoft.com/office/drawing/2014/main" id="{E56C9D6D-C4EA-4F2B-AB23-1CBC4D46191E}"/>
              </a:ext>
            </a:extLst>
          </p:cNvPr>
          <p:cNvSpPr txBox="1"/>
          <p:nvPr/>
        </p:nvSpPr>
        <p:spPr>
          <a:xfrm>
            <a:off x="616551" y="6451802"/>
            <a:ext cx="8130752" cy="307777"/>
          </a:xfrm>
          <a:prstGeom prst="rect">
            <a:avLst/>
          </a:prstGeom>
          <a:noFill/>
        </p:spPr>
        <p:txBody>
          <a:bodyPr wrap="none" rtlCol="0">
            <a:spAutoFit/>
          </a:bodyPr>
          <a:lstStyle/>
          <a:p>
            <a:r>
              <a:rPr lang="en-US" sz="1400" b="1" i="1" dirty="0">
                <a:solidFill>
                  <a:srgbClr val="C00000"/>
                </a:solidFill>
                <a:latin typeface="Palatino Linotype" panose="02040502050505030304" pitchFamily="18" charset="0"/>
              </a:rPr>
              <a:t>As per G.O.Ms.No.91, dated 24.08.2016 of Secretary to Government, WRD, Govt. of Andhra Pradesh</a:t>
            </a:r>
          </a:p>
        </p:txBody>
      </p:sp>
      <p:sp>
        <p:nvSpPr>
          <p:cNvPr id="6" name="Rectangle 5">
            <a:extLst>
              <a:ext uri="{FF2B5EF4-FFF2-40B4-BE49-F238E27FC236}">
                <a16:creationId xmlns:a16="http://schemas.microsoft.com/office/drawing/2014/main" id="{AF58AE4D-3A2E-42A7-A997-0C75E72763D6}"/>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43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B960-7445-4E0E-BF08-85DAB0123227}"/>
              </a:ext>
            </a:extLst>
          </p:cNvPr>
          <p:cNvSpPr>
            <a:spLocks noGrp="1"/>
          </p:cNvSpPr>
          <p:nvPr>
            <p:ph type="title"/>
          </p:nvPr>
        </p:nvSpPr>
        <p:spPr>
          <a:xfrm>
            <a:off x="352337" y="505163"/>
            <a:ext cx="11524229" cy="433945"/>
          </a:xfrm>
        </p:spPr>
        <p:txBody>
          <a:bodyPr>
            <a:noAutofit/>
          </a:bodyPr>
          <a:lstStyle/>
          <a:p>
            <a:pPr algn="ctr"/>
            <a:r>
              <a:rPr lang="en-US" sz="32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Funds received and expenditure incurred (2016-17 &amp; 2017-18)</a:t>
            </a:r>
          </a:p>
        </p:txBody>
      </p:sp>
      <p:sp>
        <p:nvSpPr>
          <p:cNvPr id="3" name="Content Placeholder 2">
            <a:extLst>
              <a:ext uri="{FF2B5EF4-FFF2-40B4-BE49-F238E27FC236}">
                <a16:creationId xmlns:a16="http://schemas.microsoft.com/office/drawing/2014/main" id="{AE4FB4CC-0218-4974-9A81-B0C13A1EDA7F}"/>
              </a:ext>
            </a:extLst>
          </p:cNvPr>
          <p:cNvSpPr>
            <a:spLocks noGrp="1"/>
          </p:cNvSpPr>
          <p:nvPr>
            <p:ph idx="1"/>
          </p:nvPr>
        </p:nvSpPr>
        <p:spPr>
          <a:xfrm>
            <a:off x="531627" y="1304227"/>
            <a:ext cx="11344940" cy="4930081"/>
          </a:xfrm>
        </p:spPr>
        <p:txBody>
          <a:bodyPr>
            <a:normAutofit/>
          </a:bodyPr>
          <a:lstStyle/>
          <a:p>
            <a:pPr>
              <a:lnSpc>
                <a:spcPct val="100000"/>
              </a:lnSpc>
            </a:pPr>
            <a:r>
              <a:rPr lang="en-US" dirty="0">
                <a:solidFill>
                  <a:srgbClr val="7030A0"/>
                </a:solidFill>
                <a:latin typeface="Palatino Linotype" panose="02040502050505030304" pitchFamily="18" charset="0"/>
              </a:rPr>
              <a:t>Funds received for the year 2016-17 	:  </a:t>
            </a:r>
            <a:r>
              <a:rPr lang="en-US" dirty="0">
                <a:solidFill>
                  <a:srgbClr val="FF0000"/>
                </a:solidFill>
                <a:latin typeface="Palatino Linotype" panose="02040502050505030304" pitchFamily="18" charset="0"/>
              </a:rPr>
              <a:t>Rs. 221.90 Lakhs</a:t>
            </a:r>
          </a:p>
          <a:p>
            <a:pPr>
              <a:lnSpc>
                <a:spcPct val="100000"/>
              </a:lnSpc>
            </a:pPr>
            <a:r>
              <a:rPr lang="en-US" dirty="0">
                <a:solidFill>
                  <a:srgbClr val="7030A0"/>
                </a:solidFill>
                <a:latin typeface="Palatino Linotype" panose="02040502050505030304" pitchFamily="18" charset="0"/>
              </a:rPr>
              <a:t>Interest accrued till June 2017 		:  </a:t>
            </a:r>
            <a:r>
              <a:rPr lang="en-US" dirty="0">
                <a:solidFill>
                  <a:srgbClr val="FF0000"/>
                </a:solidFill>
                <a:latin typeface="Palatino Linotype" panose="02040502050505030304" pitchFamily="18" charset="0"/>
              </a:rPr>
              <a:t>Rs.     3.48 Lakhs</a:t>
            </a:r>
          </a:p>
          <a:p>
            <a:pPr marL="3657600" lvl="8" indent="0">
              <a:lnSpc>
                <a:spcPct val="100000"/>
              </a:lnSpc>
              <a:buNone/>
            </a:pPr>
            <a:r>
              <a:rPr lang="en-US" sz="2800" dirty="0">
                <a:solidFill>
                  <a:srgbClr val="7030A0"/>
                </a:solidFill>
                <a:latin typeface="Palatino Linotype" panose="02040502050505030304" pitchFamily="18" charset="0"/>
              </a:rPr>
              <a:t>                </a:t>
            </a:r>
            <a:r>
              <a:rPr lang="en-US" sz="2000" b="1" dirty="0">
                <a:solidFill>
                  <a:srgbClr val="7030A0"/>
                </a:solidFill>
                <a:latin typeface="Palatino Linotype" panose="02040502050505030304" pitchFamily="18" charset="0"/>
              </a:rPr>
              <a:t>Total</a:t>
            </a:r>
            <a:r>
              <a:rPr lang="en-US" sz="2800" dirty="0">
                <a:solidFill>
                  <a:srgbClr val="7030A0"/>
                </a:solidFill>
                <a:latin typeface="Palatino Linotype" panose="02040502050505030304" pitchFamily="18" charset="0"/>
              </a:rPr>
              <a:t>	:  </a:t>
            </a:r>
            <a:r>
              <a:rPr lang="en-US" sz="2800" dirty="0">
                <a:solidFill>
                  <a:srgbClr val="FF0000"/>
                </a:solidFill>
                <a:latin typeface="Palatino Linotype" panose="02040502050505030304" pitchFamily="18" charset="0"/>
              </a:rPr>
              <a:t>Rs. 224.90 Lakhs</a:t>
            </a:r>
          </a:p>
          <a:p>
            <a:pPr>
              <a:lnSpc>
                <a:spcPct val="100000"/>
              </a:lnSpc>
            </a:pPr>
            <a:r>
              <a:rPr lang="en-US" dirty="0">
                <a:solidFill>
                  <a:srgbClr val="7030A0"/>
                </a:solidFill>
                <a:latin typeface="Palatino Linotype" panose="02040502050505030304" pitchFamily="18" charset="0"/>
              </a:rPr>
              <a:t>Expenditure incurred so far </a:t>
            </a:r>
            <a:r>
              <a:rPr lang="en-US" sz="2000" b="1" dirty="0">
                <a:solidFill>
                  <a:srgbClr val="7030A0"/>
                </a:solidFill>
                <a:latin typeface="Palatino Linotype" panose="02040502050505030304" pitchFamily="18" charset="0"/>
              </a:rPr>
              <a:t>(till date) </a:t>
            </a:r>
            <a:r>
              <a:rPr lang="en-US" dirty="0">
                <a:solidFill>
                  <a:srgbClr val="7030A0"/>
                </a:solidFill>
                <a:latin typeface="Palatino Linotype" panose="02040502050505030304" pitchFamily="18" charset="0"/>
              </a:rPr>
              <a:t>	:  </a:t>
            </a:r>
            <a:r>
              <a:rPr lang="en-US" dirty="0">
                <a:solidFill>
                  <a:srgbClr val="FF0000"/>
                </a:solidFill>
                <a:latin typeface="Palatino Linotype" panose="02040502050505030304" pitchFamily="18" charset="0"/>
              </a:rPr>
              <a:t>Rs.   90.94 Lakhs </a:t>
            </a:r>
          </a:p>
          <a:p>
            <a:pPr>
              <a:lnSpc>
                <a:spcPct val="100000"/>
              </a:lnSpc>
            </a:pPr>
            <a:r>
              <a:rPr lang="en-US" dirty="0">
                <a:solidFill>
                  <a:srgbClr val="7030A0"/>
                </a:solidFill>
                <a:latin typeface="Palatino Linotype" panose="02040502050505030304" pitchFamily="18" charset="0"/>
              </a:rPr>
              <a:t>Expenditure Committed			:  </a:t>
            </a:r>
            <a:r>
              <a:rPr lang="en-US" dirty="0">
                <a:solidFill>
                  <a:srgbClr val="FF0000"/>
                </a:solidFill>
                <a:latin typeface="Palatino Linotype" panose="02040502050505030304" pitchFamily="18" charset="0"/>
              </a:rPr>
              <a:t>Rs.   19.93 Lakhs</a:t>
            </a:r>
          </a:p>
          <a:p>
            <a:pPr marL="914400" lvl="2" indent="0">
              <a:lnSpc>
                <a:spcPct val="100000"/>
              </a:lnSpc>
              <a:buNone/>
            </a:pPr>
            <a:r>
              <a:rPr lang="en-US" sz="2800" dirty="0">
                <a:solidFill>
                  <a:srgbClr val="7030A0"/>
                </a:solidFill>
                <a:latin typeface="Palatino Linotype" panose="02040502050505030304" pitchFamily="18" charset="0"/>
              </a:rPr>
              <a:t>                            </a:t>
            </a:r>
            <a:r>
              <a:rPr lang="en-US" b="1" dirty="0">
                <a:solidFill>
                  <a:srgbClr val="7030A0"/>
                </a:solidFill>
                <a:latin typeface="Palatino Linotype" panose="02040502050505030304" pitchFamily="18" charset="0"/>
              </a:rPr>
              <a:t>Total expenditure	</a:t>
            </a:r>
            <a:r>
              <a:rPr lang="en-US" dirty="0">
                <a:solidFill>
                  <a:srgbClr val="7030A0"/>
                </a:solidFill>
                <a:latin typeface="Palatino Linotype" panose="02040502050505030304" pitchFamily="18" charset="0"/>
              </a:rPr>
              <a:t>	</a:t>
            </a:r>
            <a:r>
              <a:rPr lang="en-US" sz="2800" dirty="0">
                <a:solidFill>
                  <a:srgbClr val="7030A0"/>
                </a:solidFill>
                <a:latin typeface="Palatino Linotype" panose="02040502050505030304" pitchFamily="18" charset="0"/>
              </a:rPr>
              <a:t>:  </a:t>
            </a:r>
            <a:r>
              <a:rPr lang="en-US" sz="2800" dirty="0">
                <a:solidFill>
                  <a:srgbClr val="FF0000"/>
                </a:solidFill>
                <a:latin typeface="Palatino Linotype" panose="02040502050505030304" pitchFamily="18" charset="0"/>
              </a:rPr>
              <a:t>Rs. 110.87 Lakhs</a:t>
            </a:r>
          </a:p>
          <a:p>
            <a:pPr>
              <a:lnSpc>
                <a:spcPct val="100000"/>
              </a:lnSpc>
            </a:pPr>
            <a:r>
              <a:rPr lang="en-US" dirty="0">
                <a:solidFill>
                  <a:srgbClr val="7030A0"/>
                </a:solidFill>
                <a:latin typeface="Palatino Linotype" panose="02040502050505030304" pitchFamily="18" charset="0"/>
              </a:rPr>
              <a:t> % of expenditure				:  </a:t>
            </a:r>
            <a:r>
              <a:rPr lang="en-US" dirty="0">
                <a:solidFill>
                  <a:srgbClr val="FF0000"/>
                </a:solidFill>
                <a:latin typeface="Palatino Linotype" panose="02040502050505030304" pitchFamily="18" charset="0"/>
              </a:rPr>
              <a:t>50%</a:t>
            </a:r>
          </a:p>
          <a:p>
            <a:pPr>
              <a:lnSpc>
                <a:spcPct val="100000"/>
              </a:lnSpc>
            </a:pPr>
            <a:r>
              <a:rPr lang="en-US" dirty="0">
                <a:solidFill>
                  <a:srgbClr val="7030A0"/>
                </a:solidFill>
                <a:latin typeface="Palatino Linotype" panose="02040502050505030304" pitchFamily="18" charset="0"/>
              </a:rPr>
              <a:t>Funds allotted for the year 2017-18	:  </a:t>
            </a:r>
            <a:r>
              <a:rPr lang="en-US" dirty="0">
                <a:solidFill>
                  <a:srgbClr val="FF0000"/>
                </a:solidFill>
                <a:latin typeface="Palatino Linotype" panose="02040502050505030304" pitchFamily="18" charset="0"/>
              </a:rPr>
              <a:t>Rs. 381.00 Lakhs</a:t>
            </a:r>
          </a:p>
          <a:p>
            <a:pPr marL="914400" lvl="2" indent="0">
              <a:lnSpc>
                <a:spcPct val="100000"/>
              </a:lnSpc>
              <a:buNone/>
            </a:pPr>
            <a:r>
              <a:rPr lang="en-US" sz="2800" b="1" dirty="0">
                <a:solidFill>
                  <a:srgbClr val="7030A0"/>
                </a:solidFill>
                <a:latin typeface="Palatino Linotype" panose="02040502050505030304" pitchFamily="18" charset="0"/>
              </a:rPr>
              <a:t>       </a:t>
            </a:r>
            <a:r>
              <a:rPr lang="en-US" b="1" dirty="0">
                <a:solidFill>
                  <a:srgbClr val="7030A0"/>
                </a:solidFill>
                <a:latin typeface="Palatino Linotype" panose="02040502050505030304" pitchFamily="18" charset="0"/>
              </a:rPr>
              <a:t>(1</a:t>
            </a:r>
            <a:r>
              <a:rPr lang="en-US" b="1" baseline="30000" dirty="0">
                <a:solidFill>
                  <a:srgbClr val="7030A0"/>
                </a:solidFill>
                <a:latin typeface="Palatino Linotype" panose="02040502050505030304" pitchFamily="18" charset="0"/>
              </a:rPr>
              <a:t>st</a:t>
            </a:r>
            <a:r>
              <a:rPr lang="en-US" b="1" dirty="0">
                <a:solidFill>
                  <a:srgbClr val="7030A0"/>
                </a:solidFill>
                <a:latin typeface="Palatino Linotype" panose="02040502050505030304" pitchFamily="18" charset="0"/>
              </a:rPr>
              <a:t> tranche, yet to receive)</a:t>
            </a:r>
          </a:p>
        </p:txBody>
      </p:sp>
      <p:sp>
        <p:nvSpPr>
          <p:cNvPr id="4" name="Rectangle 3">
            <a:extLst>
              <a:ext uri="{FF2B5EF4-FFF2-40B4-BE49-F238E27FC236}">
                <a16:creationId xmlns:a16="http://schemas.microsoft.com/office/drawing/2014/main" id="{152782F7-07A1-4DE2-ACA0-BDEF5F505228}"/>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3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5638-A688-4AE0-AE6C-9F886B8747A3}"/>
              </a:ext>
            </a:extLst>
          </p:cNvPr>
          <p:cNvSpPr>
            <a:spLocks noGrp="1"/>
          </p:cNvSpPr>
          <p:nvPr>
            <p:ph type="title"/>
          </p:nvPr>
        </p:nvSpPr>
        <p:spPr>
          <a:xfrm>
            <a:off x="710609" y="228476"/>
            <a:ext cx="10515600" cy="783191"/>
          </a:xfrm>
        </p:spPr>
        <p:txBody>
          <a:bodyPr>
            <a:normAutofit/>
          </a:bodyPr>
          <a:lstStyle/>
          <a:p>
            <a:pPr algn="ctr"/>
            <a:r>
              <a:rPr lang="en-US" sz="2800"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Major Procurement Items in PIP </a:t>
            </a:r>
          </a:p>
        </p:txBody>
      </p:sp>
      <p:sp>
        <p:nvSpPr>
          <p:cNvPr id="3" name="Content Placeholder 2">
            <a:extLst>
              <a:ext uri="{FF2B5EF4-FFF2-40B4-BE49-F238E27FC236}">
                <a16:creationId xmlns:a16="http://schemas.microsoft.com/office/drawing/2014/main" id="{4C72834E-08C7-4B09-8FA3-43EEF6F70C0F}"/>
              </a:ext>
            </a:extLst>
          </p:cNvPr>
          <p:cNvSpPr>
            <a:spLocks noGrp="1"/>
          </p:cNvSpPr>
          <p:nvPr>
            <p:ph idx="1"/>
          </p:nvPr>
        </p:nvSpPr>
        <p:spPr>
          <a:xfrm>
            <a:off x="391632" y="1148315"/>
            <a:ext cx="11569996" cy="5454503"/>
          </a:xfrm>
        </p:spPr>
        <p:txBody>
          <a:bodyPr>
            <a:normAutofit/>
          </a:bodyPr>
          <a:lstStyle/>
          <a:p>
            <a:r>
              <a:rPr lang="en-US" sz="2400" dirty="0">
                <a:solidFill>
                  <a:srgbClr val="7030A0"/>
                </a:solidFill>
                <a:latin typeface="Palatino Linotype" panose="02040502050505030304" pitchFamily="18" charset="0"/>
              </a:rPr>
              <a:t>Procurement of IT Infrastructure 			: </a:t>
            </a:r>
            <a:r>
              <a:rPr lang="en-US" sz="2400" dirty="0">
                <a:solidFill>
                  <a:srgbClr val="FF0000"/>
                </a:solidFill>
                <a:latin typeface="Palatino Linotype" panose="02040502050505030304" pitchFamily="18" charset="0"/>
              </a:rPr>
              <a:t>Rs.   700.00 Lakhs</a:t>
            </a:r>
          </a:p>
          <a:p>
            <a:r>
              <a:rPr lang="en-US" sz="2400" dirty="0">
                <a:solidFill>
                  <a:srgbClr val="7030A0"/>
                </a:solidFill>
                <a:latin typeface="Palatino Linotype" panose="02040502050505030304" pitchFamily="18" charset="0"/>
              </a:rPr>
              <a:t>Construction of 1 State and 2 District Data Centers  	: </a:t>
            </a:r>
            <a:r>
              <a:rPr lang="en-US" sz="2400" dirty="0">
                <a:solidFill>
                  <a:srgbClr val="FF0000"/>
                </a:solidFill>
                <a:latin typeface="Palatino Linotype" panose="02040502050505030304" pitchFamily="18" charset="0"/>
              </a:rPr>
              <a:t>Rs. 1500.00 Lakhs</a:t>
            </a:r>
          </a:p>
          <a:p>
            <a:r>
              <a:rPr lang="en-US" sz="2400" dirty="0">
                <a:solidFill>
                  <a:srgbClr val="7030A0"/>
                </a:solidFill>
                <a:latin typeface="Palatino Linotype" panose="02040502050505030304" pitchFamily="18" charset="0"/>
              </a:rPr>
              <a:t>DWLRs with Telemetry </a:t>
            </a:r>
            <a:r>
              <a:rPr lang="en-US" sz="2000" b="1" i="1" dirty="0">
                <a:solidFill>
                  <a:srgbClr val="7030A0"/>
                </a:solidFill>
                <a:latin typeface="Palatino Linotype" panose="02040502050505030304" pitchFamily="18" charset="0"/>
              </a:rPr>
              <a:t>(350 Nos)</a:t>
            </a:r>
            <a:r>
              <a:rPr lang="en-US" sz="2400" dirty="0">
                <a:solidFill>
                  <a:srgbClr val="7030A0"/>
                </a:solidFill>
                <a:latin typeface="Palatino Linotype" panose="02040502050505030304" pitchFamily="18" charset="0"/>
              </a:rPr>
              <a:t>				: </a:t>
            </a:r>
            <a:r>
              <a:rPr lang="en-US" sz="2400" dirty="0">
                <a:solidFill>
                  <a:srgbClr val="FF0000"/>
                </a:solidFill>
                <a:latin typeface="Palatino Linotype" panose="02040502050505030304" pitchFamily="18" charset="0"/>
              </a:rPr>
              <a:t>Rs.   350.00 Lakhs</a:t>
            </a:r>
          </a:p>
          <a:p>
            <a:r>
              <a:rPr lang="en-US" sz="2400" dirty="0">
                <a:solidFill>
                  <a:srgbClr val="7030A0"/>
                </a:solidFill>
                <a:latin typeface="Palatino Linotype" panose="02040502050505030304" pitchFamily="18" charset="0"/>
              </a:rPr>
              <a:t>Drilling of Piezometers  </a:t>
            </a:r>
            <a:r>
              <a:rPr lang="en-US" sz="2000" b="1" i="1" dirty="0">
                <a:solidFill>
                  <a:srgbClr val="7030A0"/>
                </a:solidFill>
                <a:latin typeface="Palatino Linotype" panose="02040502050505030304" pitchFamily="18" charset="0"/>
              </a:rPr>
              <a:t>(350 Nos)</a:t>
            </a:r>
            <a:r>
              <a:rPr lang="en-US" sz="2400" dirty="0">
                <a:solidFill>
                  <a:srgbClr val="7030A0"/>
                </a:solidFill>
                <a:latin typeface="Palatino Linotype" panose="02040502050505030304" pitchFamily="18" charset="0"/>
              </a:rPr>
              <a:t>			: </a:t>
            </a:r>
            <a:r>
              <a:rPr lang="en-US" sz="2400" dirty="0">
                <a:solidFill>
                  <a:srgbClr val="FF0000"/>
                </a:solidFill>
                <a:latin typeface="Palatino Linotype" panose="02040502050505030304" pitchFamily="18" charset="0"/>
              </a:rPr>
              <a:t>Rs.   262.50 Lakhs</a:t>
            </a:r>
          </a:p>
          <a:p>
            <a:r>
              <a:rPr lang="en-US" sz="2400" dirty="0">
                <a:solidFill>
                  <a:srgbClr val="7030A0"/>
                </a:solidFill>
                <a:latin typeface="Palatino Linotype" panose="02040502050505030304" pitchFamily="18" charset="0"/>
              </a:rPr>
              <a:t>Drilling of nested piezometer wells in sedimentaries	: </a:t>
            </a:r>
            <a:r>
              <a:rPr lang="en-US" sz="2400" dirty="0">
                <a:solidFill>
                  <a:srgbClr val="FF0000"/>
                </a:solidFill>
                <a:latin typeface="Palatino Linotype" panose="02040502050505030304" pitchFamily="18" charset="0"/>
              </a:rPr>
              <a:t>Rs.   100.00 Lakhs</a:t>
            </a:r>
          </a:p>
          <a:p>
            <a:r>
              <a:rPr lang="en-US" sz="2400" dirty="0">
                <a:solidFill>
                  <a:srgbClr val="7030A0"/>
                </a:solidFill>
                <a:latin typeface="Palatino Linotype" panose="02040502050505030304" pitchFamily="18" charset="0"/>
              </a:rPr>
              <a:t>Drilling of shallow/medium wells in coastal areas </a:t>
            </a:r>
          </a:p>
          <a:p>
            <a:pPr marL="0" indent="0">
              <a:buNone/>
            </a:pPr>
            <a:r>
              <a:rPr lang="en-US" sz="2400" dirty="0">
                <a:solidFill>
                  <a:srgbClr val="7030A0"/>
                </a:solidFill>
                <a:latin typeface="Palatino Linotype" panose="02040502050505030304" pitchFamily="18" charset="0"/>
              </a:rPr>
              <a:t>   for saline ingression studies				: </a:t>
            </a:r>
            <a:r>
              <a:rPr lang="en-US" sz="2400" dirty="0">
                <a:solidFill>
                  <a:srgbClr val="FF0000"/>
                </a:solidFill>
                <a:latin typeface="Palatino Linotype" panose="02040502050505030304" pitchFamily="18" charset="0"/>
              </a:rPr>
              <a:t>Rs.     75.00 Lakhs</a:t>
            </a:r>
          </a:p>
          <a:p>
            <a:r>
              <a:rPr lang="en-US" sz="2400" dirty="0">
                <a:solidFill>
                  <a:srgbClr val="7030A0"/>
                </a:solidFill>
                <a:latin typeface="Palatino Linotype" panose="02040502050505030304" pitchFamily="18" charset="0"/>
              </a:rPr>
              <a:t>Realtime WQ DWLRs with telemetry			: </a:t>
            </a:r>
            <a:r>
              <a:rPr lang="en-US" sz="2400" dirty="0">
                <a:solidFill>
                  <a:srgbClr val="FF0000"/>
                </a:solidFill>
                <a:latin typeface="Palatino Linotype" panose="02040502050505030304" pitchFamily="18" charset="0"/>
              </a:rPr>
              <a:t>Rs.    225.00 Lakhs</a:t>
            </a:r>
          </a:p>
          <a:p>
            <a:r>
              <a:rPr lang="en-US" sz="2400" dirty="0">
                <a:solidFill>
                  <a:srgbClr val="7030A0"/>
                </a:solidFill>
                <a:latin typeface="Palatino Linotype" panose="02040502050505030304" pitchFamily="18" charset="0"/>
              </a:rPr>
              <a:t> Water quality field equipment for district units	: </a:t>
            </a:r>
            <a:r>
              <a:rPr lang="en-US" sz="2400" dirty="0">
                <a:solidFill>
                  <a:srgbClr val="FF0000"/>
                </a:solidFill>
                <a:latin typeface="Palatino Linotype" panose="02040502050505030304" pitchFamily="18" charset="0"/>
              </a:rPr>
              <a:t>Rs.    128.00 Lakhs </a:t>
            </a:r>
          </a:p>
          <a:p>
            <a:pPr marL="0" indent="0">
              <a:buNone/>
            </a:pPr>
            <a:r>
              <a:rPr lang="en-US" sz="2400"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(Sonde)</a:t>
            </a:r>
          </a:p>
          <a:p>
            <a:r>
              <a:rPr lang="en-US" sz="2400" dirty="0">
                <a:solidFill>
                  <a:srgbClr val="7030A0"/>
                </a:solidFill>
                <a:latin typeface="Palatino Linotype" panose="02040502050505030304" pitchFamily="18" charset="0"/>
              </a:rPr>
              <a:t>water quality equipment for WQ labs			: </a:t>
            </a:r>
            <a:r>
              <a:rPr lang="en-US" sz="2400" dirty="0">
                <a:solidFill>
                  <a:srgbClr val="FF0000"/>
                </a:solidFill>
                <a:latin typeface="Palatino Linotype" panose="02040502050505030304" pitchFamily="18" charset="0"/>
              </a:rPr>
              <a:t>Rs.    375.00 Lakhs</a:t>
            </a:r>
          </a:p>
        </p:txBody>
      </p:sp>
      <p:sp>
        <p:nvSpPr>
          <p:cNvPr id="4" name="Rectangle 3">
            <a:extLst>
              <a:ext uri="{FF2B5EF4-FFF2-40B4-BE49-F238E27FC236}">
                <a16:creationId xmlns:a16="http://schemas.microsoft.com/office/drawing/2014/main" id="{0173DCFE-234D-4F4E-A304-D2075E8B5023}"/>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44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3996-B126-43ED-B53F-D775C9EDE36E}"/>
              </a:ext>
            </a:extLst>
          </p:cNvPr>
          <p:cNvSpPr txBox="1">
            <a:spLocks/>
          </p:cNvSpPr>
          <p:nvPr/>
        </p:nvSpPr>
        <p:spPr>
          <a:xfrm>
            <a:off x="391632" y="271006"/>
            <a:ext cx="11293549" cy="5705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Major Procurement Items in PIP                 </a:t>
            </a:r>
            <a:r>
              <a:rPr lang="en-US" sz="2000" b="1" i="1" dirty="0">
                <a:solidFill>
                  <a:schemeClr val="accent6">
                    <a:lumMod val="50000"/>
                  </a:schemeClr>
                </a:solidFill>
                <a:latin typeface="Palatino Linotype" panose="02040502050505030304" pitchFamily="18" charset="0"/>
              </a:rPr>
              <a:t>continued</a:t>
            </a:r>
          </a:p>
        </p:txBody>
      </p:sp>
      <p:sp>
        <p:nvSpPr>
          <p:cNvPr id="3" name="Content Placeholder 2">
            <a:extLst>
              <a:ext uri="{FF2B5EF4-FFF2-40B4-BE49-F238E27FC236}">
                <a16:creationId xmlns:a16="http://schemas.microsoft.com/office/drawing/2014/main" id="{F765E3AF-DF76-4141-AA0C-2E8333F61C45}"/>
              </a:ext>
            </a:extLst>
          </p:cNvPr>
          <p:cNvSpPr txBox="1">
            <a:spLocks/>
          </p:cNvSpPr>
          <p:nvPr/>
        </p:nvSpPr>
        <p:spPr>
          <a:xfrm>
            <a:off x="391632" y="978195"/>
            <a:ext cx="11569996" cy="56246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7030A0"/>
                </a:solidFill>
                <a:latin typeface="Palatino Linotype" panose="02040502050505030304" pitchFamily="18" charset="0"/>
              </a:rPr>
              <a:t>GP equipment for field surveys					: </a:t>
            </a:r>
            <a:r>
              <a:rPr lang="en-US" sz="2400" dirty="0">
                <a:solidFill>
                  <a:srgbClr val="FF0000"/>
                </a:solidFill>
                <a:latin typeface="Palatino Linotype" panose="02040502050505030304" pitchFamily="18" charset="0"/>
              </a:rPr>
              <a:t>Rs.   105.00 Lakhs</a:t>
            </a:r>
          </a:p>
          <a:p>
            <a:r>
              <a:rPr lang="en-US" sz="2400" dirty="0">
                <a:solidFill>
                  <a:srgbClr val="7030A0"/>
                </a:solidFill>
                <a:latin typeface="Palatino Linotype" panose="02040502050505030304" pitchFamily="18" charset="0"/>
              </a:rPr>
              <a:t>Bore hole logging equipment					: </a:t>
            </a:r>
            <a:r>
              <a:rPr lang="en-US" sz="2400" dirty="0">
                <a:solidFill>
                  <a:srgbClr val="FF0000"/>
                </a:solidFill>
                <a:latin typeface="Palatino Linotype" panose="02040502050505030304" pitchFamily="18" charset="0"/>
              </a:rPr>
              <a:t>Rs.     75.00 Lakhs</a:t>
            </a:r>
          </a:p>
          <a:p>
            <a:r>
              <a:rPr lang="en-US" sz="2400" dirty="0">
                <a:solidFill>
                  <a:srgbClr val="7030A0"/>
                </a:solidFill>
                <a:latin typeface="Palatino Linotype" panose="02040502050505030304" pitchFamily="18" charset="0"/>
              </a:rPr>
              <a:t>WQ field equipment, WQ Kit1, WQ Kit2			: </a:t>
            </a:r>
            <a:r>
              <a:rPr lang="en-US" sz="2400" dirty="0">
                <a:solidFill>
                  <a:srgbClr val="FF0000"/>
                </a:solidFill>
                <a:latin typeface="Palatino Linotype" panose="02040502050505030304" pitchFamily="18" charset="0"/>
              </a:rPr>
              <a:t>Rs.     58.00 Lakhs</a:t>
            </a:r>
          </a:p>
          <a:p>
            <a:r>
              <a:rPr lang="en-US" sz="2400" dirty="0">
                <a:solidFill>
                  <a:srgbClr val="7030A0"/>
                </a:solidFill>
                <a:latin typeface="Palatino Linotype" panose="02040502050505030304" pitchFamily="18" charset="0"/>
              </a:rPr>
              <a:t>Furnishing State and District Offices with 			: </a:t>
            </a:r>
            <a:r>
              <a:rPr lang="en-US" sz="2400" dirty="0">
                <a:solidFill>
                  <a:srgbClr val="FF0000"/>
                </a:solidFill>
                <a:latin typeface="Palatino Linotype" panose="02040502050505030304" pitchFamily="18" charset="0"/>
              </a:rPr>
              <a:t>Rs.     73.50 Lakhs</a:t>
            </a:r>
          </a:p>
          <a:p>
            <a:pPr marL="0" indent="0">
              <a:buNone/>
            </a:pPr>
            <a:r>
              <a:rPr lang="en-US" sz="2400" dirty="0">
                <a:solidFill>
                  <a:srgbClr val="7030A0"/>
                </a:solidFill>
                <a:latin typeface="Palatino Linotype" panose="02040502050505030304" pitchFamily="18" charset="0"/>
              </a:rPr>
              <a:t>   Non ITC equipment</a:t>
            </a:r>
          </a:p>
          <a:p>
            <a:r>
              <a:rPr lang="en-US" sz="2400" dirty="0">
                <a:solidFill>
                  <a:srgbClr val="7030A0"/>
                </a:solidFill>
                <a:latin typeface="Palatino Linotype" panose="02040502050505030304" pitchFamily="18" charset="0"/>
              </a:rPr>
              <a:t>Software for State Data Center					: </a:t>
            </a:r>
            <a:r>
              <a:rPr lang="en-US" sz="2400" dirty="0">
                <a:solidFill>
                  <a:srgbClr val="FF0000"/>
                </a:solidFill>
                <a:latin typeface="Palatino Linotype" panose="02040502050505030304" pitchFamily="18" charset="0"/>
              </a:rPr>
              <a:t>Rs.   200.00 Lakhs</a:t>
            </a:r>
          </a:p>
          <a:p>
            <a:r>
              <a:rPr lang="en-US" sz="2400" dirty="0">
                <a:solidFill>
                  <a:srgbClr val="7030A0"/>
                </a:solidFill>
                <a:latin typeface="Palatino Linotype" panose="02040502050505030304" pitchFamily="18" charset="0"/>
              </a:rPr>
              <a:t>Conducting well performance test in each GEC Basin	: </a:t>
            </a:r>
            <a:r>
              <a:rPr lang="en-US" sz="2400" dirty="0">
                <a:solidFill>
                  <a:srgbClr val="FF0000"/>
                </a:solidFill>
                <a:latin typeface="Palatino Linotype" panose="02040502050505030304" pitchFamily="18" charset="0"/>
              </a:rPr>
              <a:t>Rs.   883.20 Lakhs</a:t>
            </a:r>
          </a:p>
          <a:p>
            <a:pPr marL="0" indent="0">
              <a:buNone/>
            </a:pPr>
            <a:r>
              <a:rPr lang="en-US" sz="2400"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(736 GEC Basins)</a:t>
            </a:r>
          </a:p>
          <a:p>
            <a:r>
              <a:rPr lang="en-US" sz="2400" dirty="0">
                <a:solidFill>
                  <a:srgbClr val="7030A0"/>
                </a:solidFill>
                <a:latin typeface="Palatino Linotype" panose="02040502050505030304" pitchFamily="18" charset="0"/>
              </a:rPr>
              <a:t>DSS for urban hydrology for Visakhapatnam			: </a:t>
            </a:r>
            <a:r>
              <a:rPr lang="en-US" sz="2400" dirty="0">
                <a:solidFill>
                  <a:srgbClr val="FF0000"/>
                </a:solidFill>
                <a:latin typeface="Palatino Linotype" panose="02040502050505030304" pitchFamily="18" charset="0"/>
              </a:rPr>
              <a:t>Rs.     75.00 Lakhs</a:t>
            </a:r>
          </a:p>
          <a:p>
            <a:r>
              <a:rPr lang="en-US" sz="2400" dirty="0">
                <a:solidFill>
                  <a:srgbClr val="7030A0"/>
                </a:solidFill>
                <a:latin typeface="Palatino Linotype" panose="02040502050505030304" pitchFamily="18" charset="0"/>
              </a:rPr>
              <a:t>Geo-referencing all monitoring wells 				: </a:t>
            </a:r>
            <a:r>
              <a:rPr lang="en-US" sz="2400" dirty="0">
                <a:solidFill>
                  <a:srgbClr val="FF0000"/>
                </a:solidFill>
                <a:latin typeface="Palatino Linotype" panose="02040502050505030304" pitchFamily="18" charset="0"/>
              </a:rPr>
              <a:t>Rs.     60.00 Lakhs</a:t>
            </a:r>
          </a:p>
          <a:p>
            <a:pPr marL="0" indent="0">
              <a:buNone/>
            </a:pPr>
            <a:r>
              <a:rPr lang="en-US" sz="2400"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(4000 Monitoring Wells)	</a:t>
            </a:r>
          </a:p>
        </p:txBody>
      </p:sp>
      <p:sp>
        <p:nvSpPr>
          <p:cNvPr id="4" name="Rectangle 3">
            <a:extLst>
              <a:ext uri="{FF2B5EF4-FFF2-40B4-BE49-F238E27FC236}">
                <a16:creationId xmlns:a16="http://schemas.microsoft.com/office/drawing/2014/main" id="{02E276F2-71BF-492E-AA9D-88A982E274C1}"/>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57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96FF2-04AE-4E6F-95B2-455C0839D4E8}"/>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1FFC1D9-899B-42C3-A185-FB6EA56C52F4}"/>
              </a:ext>
            </a:extLst>
          </p:cNvPr>
          <p:cNvSpPr txBox="1">
            <a:spLocks/>
          </p:cNvSpPr>
          <p:nvPr/>
        </p:nvSpPr>
        <p:spPr>
          <a:xfrm>
            <a:off x="391632" y="271006"/>
            <a:ext cx="11293549" cy="5705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rPr>
              <a:t>Major Procurement Items in PIP                 </a:t>
            </a:r>
            <a:r>
              <a:rPr lang="en-US" sz="2000" b="1" i="1" dirty="0">
                <a:solidFill>
                  <a:schemeClr val="accent6">
                    <a:lumMod val="50000"/>
                  </a:schemeClr>
                </a:solidFill>
                <a:latin typeface="Palatino Linotype" panose="02040502050505030304" pitchFamily="18" charset="0"/>
              </a:rPr>
              <a:t>continued</a:t>
            </a:r>
          </a:p>
        </p:txBody>
      </p:sp>
      <p:sp>
        <p:nvSpPr>
          <p:cNvPr id="5" name="Content Placeholder 2">
            <a:extLst>
              <a:ext uri="{FF2B5EF4-FFF2-40B4-BE49-F238E27FC236}">
                <a16:creationId xmlns:a16="http://schemas.microsoft.com/office/drawing/2014/main" id="{7A604F27-2E56-4040-BE22-8008F42B36A0}"/>
              </a:ext>
            </a:extLst>
          </p:cNvPr>
          <p:cNvSpPr txBox="1">
            <a:spLocks/>
          </p:cNvSpPr>
          <p:nvPr/>
        </p:nvSpPr>
        <p:spPr>
          <a:xfrm>
            <a:off x="233916" y="841547"/>
            <a:ext cx="11727712" cy="57612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7030A0"/>
                </a:solidFill>
                <a:latin typeface="Palatino Linotype" panose="02040502050505030304" pitchFamily="18" charset="0"/>
              </a:rPr>
              <a:t>Study of behavior of multi-aquifer system of kunderu basin	: </a:t>
            </a:r>
            <a:r>
              <a:rPr lang="en-US" sz="2400" dirty="0">
                <a:solidFill>
                  <a:srgbClr val="FF0000"/>
                </a:solidFill>
                <a:latin typeface="Palatino Linotype" panose="02040502050505030304" pitchFamily="18" charset="0"/>
              </a:rPr>
              <a:t>Rs.  60.00 Lakhs</a:t>
            </a:r>
          </a:p>
          <a:p>
            <a:pPr marL="0" indent="0">
              <a:buNone/>
            </a:pPr>
            <a:r>
              <a:rPr lang="en-US" sz="2400" dirty="0">
                <a:solidFill>
                  <a:srgbClr val="7030A0"/>
                </a:solidFill>
                <a:latin typeface="Palatino Linotype" panose="02040502050505030304" pitchFamily="18" charset="0"/>
              </a:rPr>
              <a:t>   for sustainable GW development in East and West Godavari and </a:t>
            </a:r>
          </a:p>
          <a:p>
            <a:pPr marL="0" indent="0">
              <a:buNone/>
            </a:pPr>
            <a:r>
              <a:rPr lang="en-US" sz="2400" dirty="0">
                <a:solidFill>
                  <a:srgbClr val="7030A0"/>
                </a:solidFill>
                <a:latin typeface="Palatino Linotype" panose="02040502050505030304" pitchFamily="18" charset="0"/>
              </a:rPr>
              <a:t>   Krishna district</a:t>
            </a:r>
          </a:p>
          <a:p>
            <a:r>
              <a:rPr lang="en-US" sz="2400" dirty="0">
                <a:solidFill>
                  <a:srgbClr val="7030A0"/>
                </a:solidFill>
                <a:latin typeface="Palatino Linotype" panose="02040502050505030304" pitchFamily="18" charset="0"/>
              </a:rPr>
              <a:t>Pilot study for Impacts of Sand mining on groundwater regime	: </a:t>
            </a:r>
            <a:r>
              <a:rPr lang="en-US" sz="2400" dirty="0">
                <a:solidFill>
                  <a:srgbClr val="FF0000"/>
                </a:solidFill>
                <a:latin typeface="Palatino Linotype" panose="02040502050505030304" pitchFamily="18" charset="0"/>
              </a:rPr>
              <a:t>Rs.  61.80 Lakhs</a:t>
            </a:r>
          </a:p>
          <a:p>
            <a:r>
              <a:rPr lang="en-US" sz="2400" dirty="0">
                <a:solidFill>
                  <a:srgbClr val="7030A0"/>
                </a:solidFill>
                <a:latin typeface="Palatino Linotype" panose="02040502050505030304" pitchFamily="18" charset="0"/>
              </a:rPr>
              <a:t>Study on climate change and desertification of Pennar basin in </a:t>
            </a:r>
          </a:p>
          <a:p>
            <a:pPr marL="0" indent="0">
              <a:buNone/>
            </a:pPr>
            <a:r>
              <a:rPr lang="en-US" sz="2400" dirty="0">
                <a:solidFill>
                  <a:srgbClr val="7030A0"/>
                </a:solidFill>
                <a:latin typeface="Palatino Linotype" panose="02040502050505030304" pitchFamily="18" charset="0"/>
              </a:rPr>
              <a:t>  Anantapur, Chittoor and Kadapa districts				: </a:t>
            </a:r>
            <a:r>
              <a:rPr lang="en-US" sz="2400" dirty="0">
                <a:solidFill>
                  <a:srgbClr val="FF0000"/>
                </a:solidFill>
                <a:latin typeface="Palatino Linotype" panose="02040502050505030304" pitchFamily="18" charset="0"/>
              </a:rPr>
              <a:t>Rs.  65.80 Lakhs</a:t>
            </a:r>
          </a:p>
          <a:p>
            <a:r>
              <a:rPr lang="en-US" sz="2400" dirty="0">
                <a:solidFill>
                  <a:srgbClr val="7030A0"/>
                </a:solidFill>
                <a:latin typeface="Palatino Linotype" panose="02040502050505030304" pitchFamily="18" charset="0"/>
              </a:rPr>
              <a:t>International Trainings/National trainings including dedicated</a:t>
            </a:r>
          </a:p>
          <a:p>
            <a:pPr marL="0" indent="0">
              <a:buNone/>
            </a:pPr>
            <a:r>
              <a:rPr lang="en-US" sz="2400" dirty="0">
                <a:solidFill>
                  <a:srgbClr val="7030A0"/>
                </a:solidFill>
                <a:latin typeface="Palatino Linotype" panose="02040502050505030304" pitchFamily="18" charset="0"/>
              </a:rPr>
              <a:t>   training on GIS &amp; other software, in house trainings etc.,		: </a:t>
            </a:r>
            <a:r>
              <a:rPr lang="en-US" sz="2400" dirty="0">
                <a:solidFill>
                  <a:srgbClr val="FF0000"/>
                </a:solidFill>
                <a:latin typeface="Palatino Linotype" panose="02040502050505030304" pitchFamily="18" charset="0"/>
              </a:rPr>
              <a:t>Rs. 200.00 Lakhs</a:t>
            </a:r>
          </a:p>
          <a:p>
            <a:r>
              <a:rPr lang="en-US" sz="2400" dirty="0">
                <a:solidFill>
                  <a:srgbClr val="7030A0"/>
                </a:solidFill>
                <a:latin typeface="Palatino Linotype" panose="02040502050505030304" pitchFamily="18" charset="0"/>
              </a:rPr>
              <a:t>Workshops on groundwater and International Study Tours		: </a:t>
            </a:r>
            <a:r>
              <a:rPr lang="en-US" sz="2400" dirty="0">
                <a:solidFill>
                  <a:srgbClr val="FF0000"/>
                </a:solidFill>
                <a:latin typeface="Palatino Linotype" panose="02040502050505030304" pitchFamily="18" charset="0"/>
              </a:rPr>
              <a:t>Rs. 100.00 Lakhs</a:t>
            </a:r>
          </a:p>
          <a:p>
            <a:r>
              <a:rPr lang="en-US" sz="2400" dirty="0">
                <a:solidFill>
                  <a:srgbClr val="7030A0"/>
                </a:solidFill>
                <a:latin typeface="Palatino Linotype" panose="02040502050505030304" pitchFamily="18" charset="0"/>
              </a:rPr>
              <a:t>Outsourcing of incremental staff					: </a:t>
            </a:r>
            <a:r>
              <a:rPr lang="en-US" sz="2400" dirty="0">
                <a:solidFill>
                  <a:srgbClr val="FF0000"/>
                </a:solidFill>
                <a:latin typeface="Palatino Linotype" panose="02040502050505030304" pitchFamily="18" charset="0"/>
              </a:rPr>
              <a:t>Rs. 700.00 Lakhs</a:t>
            </a:r>
          </a:p>
          <a:p>
            <a:r>
              <a:rPr lang="en-US" sz="2400" dirty="0">
                <a:solidFill>
                  <a:srgbClr val="7030A0"/>
                </a:solidFill>
                <a:latin typeface="Palatino Linotype" panose="02040502050505030304" pitchFamily="18" charset="0"/>
              </a:rPr>
              <a:t>Recurrent cost of operation of SPMU including hiring of vehicles	: </a:t>
            </a:r>
            <a:r>
              <a:rPr lang="en-US" sz="2400" dirty="0">
                <a:solidFill>
                  <a:srgbClr val="FF0000"/>
                </a:solidFill>
                <a:latin typeface="Palatino Linotype" panose="02040502050505030304" pitchFamily="18" charset="0"/>
              </a:rPr>
              <a:t>Rs. 400.00 Lakhs</a:t>
            </a:r>
          </a:p>
          <a:p>
            <a:r>
              <a:rPr lang="en-US" sz="2400" dirty="0">
                <a:solidFill>
                  <a:srgbClr val="7030A0"/>
                </a:solidFill>
                <a:latin typeface="Palatino Linotype" panose="02040502050505030304" pitchFamily="18" charset="0"/>
              </a:rPr>
              <a:t>Establishment and operational cost of PMU				: </a:t>
            </a:r>
            <a:r>
              <a:rPr lang="en-US" sz="2400" dirty="0">
                <a:solidFill>
                  <a:srgbClr val="FF0000"/>
                </a:solidFill>
                <a:latin typeface="Palatino Linotype" panose="02040502050505030304" pitchFamily="18" charset="0"/>
              </a:rPr>
              <a:t>Rs. 200.00 Lakhs</a:t>
            </a:r>
          </a:p>
        </p:txBody>
      </p:sp>
    </p:spTree>
    <p:extLst>
      <p:ext uri="{BB962C8B-B14F-4D97-AF65-F5344CB8AC3E}">
        <p14:creationId xmlns:p14="http://schemas.microsoft.com/office/powerpoint/2010/main" val="426181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7A93-21BD-4FAD-8B1C-A2FFC83D755C}"/>
              </a:ext>
            </a:extLst>
          </p:cNvPr>
          <p:cNvSpPr>
            <a:spLocks noGrp="1"/>
          </p:cNvSpPr>
          <p:nvPr>
            <p:ph type="title"/>
          </p:nvPr>
        </p:nvSpPr>
        <p:spPr>
          <a:xfrm>
            <a:off x="467833" y="365125"/>
            <a:ext cx="11227981" cy="666233"/>
          </a:xfrm>
        </p:spPr>
        <p:txBody>
          <a:bodyPr>
            <a:normAutofit/>
          </a:bodyPr>
          <a:lstStyle/>
          <a:p>
            <a:pPr algn="ctr"/>
            <a:r>
              <a:rPr lang="en-US" sz="2800" b="1" dirty="0">
                <a:effectLst>
                  <a:outerShdw blurRad="38100" dist="38100" dir="2700000" algn="tl">
                    <a:srgbClr val="000000">
                      <a:alpha val="43137"/>
                    </a:srgbClr>
                  </a:outerShdw>
                </a:effectLst>
                <a:latin typeface="Palatino Linotype" panose="02040502050505030304" pitchFamily="18" charset="0"/>
              </a:rPr>
              <a:t>Major Procurement Items in 2016-17</a:t>
            </a:r>
          </a:p>
        </p:txBody>
      </p:sp>
      <p:sp>
        <p:nvSpPr>
          <p:cNvPr id="3" name="Content Placeholder 2">
            <a:extLst>
              <a:ext uri="{FF2B5EF4-FFF2-40B4-BE49-F238E27FC236}">
                <a16:creationId xmlns:a16="http://schemas.microsoft.com/office/drawing/2014/main" id="{F4C24B12-70C0-400A-8955-3D565BEBC83F}"/>
              </a:ext>
            </a:extLst>
          </p:cNvPr>
          <p:cNvSpPr>
            <a:spLocks noGrp="1"/>
          </p:cNvSpPr>
          <p:nvPr>
            <p:ph idx="1"/>
          </p:nvPr>
        </p:nvSpPr>
        <p:spPr>
          <a:xfrm>
            <a:off x="275201" y="1392084"/>
            <a:ext cx="11674549" cy="4849325"/>
          </a:xfrm>
        </p:spPr>
        <p:txBody>
          <a:bodyPr>
            <a:normAutofit lnSpcReduction="10000"/>
          </a:bodyPr>
          <a:lstStyle/>
          <a:p>
            <a:r>
              <a:rPr lang="en-US" sz="2400" dirty="0">
                <a:solidFill>
                  <a:srgbClr val="7030A0"/>
                </a:solidFill>
                <a:latin typeface="Palatino Linotype" panose="02040502050505030304" pitchFamily="18" charset="0"/>
              </a:rPr>
              <a:t>Procurement of AC's for SDC and DDC		: </a:t>
            </a:r>
            <a:r>
              <a:rPr lang="en-US" sz="2400" dirty="0">
                <a:solidFill>
                  <a:srgbClr val="FF0000"/>
                </a:solidFill>
                <a:latin typeface="Palatino Linotype" panose="02040502050505030304" pitchFamily="18" charset="0"/>
              </a:rPr>
              <a:t>Rs.  6.00 Lakhs </a:t>
            </a:r>
            <a:r>
              <a:rPr lang="en-US" sz="2000" b="1" i="1" dirty="0">
                <a:solidFill>
                  <a:srgbClr val="FF0000"/>
                </a:solidFill>
                <a:latin typeface="Palatino Linotype" panose="02040502050505030304" pitchFamily="18" charset="0"/>
              </a:rPr>
              <a:t>(Rs.6.24 Lakhs)</a:t>
            </a:r>
          </a:p>
          <a:p>
            <a:pPr marL="0" indent="0">
              <a:buNone/>
            </a:pPr>
            <a:r>
              <a:rPr lang="en-US" sz="2000" b="1" i="1" dirty="0">
                <a:solidFill>
                  <a:srgbClr val="7030A0"/>
                </a:solidFill>
                <a:latin typeface="Palatino Linotype" panose="02040502050505030304" pitchFamily="18" charset="0"/>
              </a:rPr>
              <a:t>     (Procurement completed under Shopping)</a:t>
            </a:r>
          </a:p>
          <a:p>
            <a:r>
              <a:rPr lang="en-US" sz="2400" dirty="0">
                <a:solidFill>
                  <a:srgbClr val="7030A0"/>
                </a:solidFill>
                <a:latin typeface="Palatino Linotype" panose="02040502050505030304" pitchFamily="18" charset="0"/>
              </a:rPr>
              <a:t>Ground Water Monitoring Equipment			: </a:t>
            </a:r>
            <a:r>
              <a:rPr lang="en-US" sz="2400" dirty="0">
                <a:solidFill>
                  <a:srgbClr val="FF0000"/>
                </a:solidFill>
                <a:latin typeface="Palatino Linotype" panose="02040502050505030304" pitchFamily="18" charset="0"/>
              </a:rPr>
              <a:t>Rs. 30.00 Lakhs </a:t>
            </a:r>
            <a:r>
              <a:rPr lang="en-US" sz="2000" b="1" i="1" dirty="0">
                <a:solidFill>
                  <a:srgbClr val="FF0000"/>
                </a:solidFill>
                <a:latin typeface="Palatino Linotype" panose="02040502050505030304" pitchFamily="18" charset="0"/>
              </a:rPr>
              <a:t>(Rs.23.67 Lakhs)</a:t>
            </a:r>
          </a:p>
          <a:p>
            <a:pPr marL="0" indent="0">
              <a:buNone/>
            </a:pPr>
            <a:r>
              <a:rPr lang="en-US" b="1" i="1"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(Procurement completed under Shopping)</a:t>
            </a:r>
          </a:p>
          <a:p>
            <a:r>
              <a:rPr lang="en-US" sz="2400" dirty="0">
                <a:solidFill>
                  <a:srgbClr val="7030A0"/>
                </a:solidFill>
                <a:latin typeface="Palatino Linotype" panose="02040502050505030304" pitchFamily="18" charset="0"/>
              </a:rPr>
              <a:t>Procurement of hand held GPS				: </a:t>
            </a:r>
            <a:r>
              <a:rPr lang="en-US" sz="2400" dirty="0">
                <a:solidFill>
                  <a:srgbClr val="FF0000"/>
                </a:solidFill>
                <a:latin typeface="Palatino Linotype" panose="02040502050505030304" pitchFamily="18" charset="0"/>
              </a:rPr>
              <a:t>Rs. 30.00 Lakhs</a:t>
            </a:r>
            <a:r>
              <a:rPr lang="en-US" sz="2400" b="1" i="1" dirty="0">
                <a:solidFill>
                  <a:srgbClr val="FF0000"/>
                </a:solidFill>
                <a:latin typeface="Palatino Linotype" panose="02040502050505030304" pitchFamily="18" charset="0"/>
              </a:rPr>
              <a:t> </a:t>
            </a:r>
            <a:r>
              <a:rPr lang="en-US" sz="2000" b="1" i="1" dirty="0">
                <a:solidFill>
                  <a:srgbClr val="FF0000"/>
                </a:solidFill>
                <a:latin typeface="Palatino Linotype" panose="02040502050505030304" pitchFamily="18" charset="0"/>
              </a:rPr>
              <a:t>(Rs.29.25 Lakhs)</a:t>
            </a:r>
            <a:r>
              <a:rPr lang="en-US" sz="2000" dirty="0">
                <a:solidFill>
                  <a:srgbClr val="FF0000"/>
                </a:solidFill>
                <a:latin typeface="Palatino Linotype" panose="02040502050505030304" pitchFamily="18" charset="0"/>
              </a:rPr>
              <a:t> </a:t>
            </a:r>
          </a:p>
          <a:p>
            <a:pPr marL="0" indent="0">
              <a:buNone/>
            </a:pPr>
            <a:r>
              <a:rPr lang="en-US" sz="2400"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(Procurement completed under Shopping)</a:t>
            </a:r>
          </a:p>
          <a:p>
            <a:r>
              <a:rPr lang="en-US" sz="2400" dirty="0">
                <a:solidFill>
                  <a:srgbClr val="7030A0"/>
                </a:solidFill>
                <a:latin typeface="Palatino Linotype" panose="02040502050505030304" pitchFamily="18" charset="0"/>
              </a:rPr>
              <a:t>Procurement of differential GPS			 	: </a:t>
            </a:r>
            <a:r>
              <a:rPr lang="en-US" sz="2400" dirty="0">
                <a:solidFill>
                  <a:srgbClr val="FF0000"/>
                </a:solidFill>
                <a:latin typeface="Palatino Linotype" panose="02040502050505030304" pitchFamily="18" charset="0"/>
              </a:rPr>
              <a:t>Rs. 30.00 Lakhs </a:t>
            </a:r>
            <a:r>
              <a:rPr lang="en-US" sz="2000" b="1" i="1" dirty="0">
                <a:solidFill>
                  <a:srgbClr val="FF0000"/>
                </a:solidFill>
                <a:latin typeface="Palatino Linotype" panose="02040502050505030304" pitchFamily="18" charset="0"/>
              </a:rPr>
              <a:t>(Rs.29.71 Lakhs)</a:t>
            </a:r>
            <a:endParaRPr lang="en-US" sz="2000" dirty="0">
              <a:solidFill>
                <a:srgbClr val="FF0000"/>
              </a:solidFill>
              <a:latin typeface="Palatino Linotype" panose="02040502050505030304" pitchFamily="18" charset="0"/>
            </a:endParaRPr>
          </a:p>
          <a:p>
            <a:pPr marL="0" indent="0">
              <a:buNone/>
            </a:pPr>
            <a:r>
              <a:rPr lang="en-US" sz="2400"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(Procurement completed under Shopping)</a:t>
            </a:r>
          </a:p>
          <a:p>
            <a:r>
              <a:rPr lang="en-US" sz="2400" dirty="0">
                <a:solidFill>
                  <a:srgbClr val="7030A0"/>
                </a:solidFill>
                <a:latin typeface="Palatino Linotype" panose="02040502050505030304" pitchFamily="18" charset="0"/>
              </a:rPr>
              <a:t>Procurement of Geo-Physical Survey Equipment	: </a:t>
            </a:r>
            <a:r>
              <a:rPr lang="en-US" sz="2400" dirty="0">
                <a:solidFill>
                  <a:srgbClr val="FF0000"/>
                </a:solidFill>
                <a:latin typeface="Palatino Linotype" panose="02040502050505030304" pitchFamily="18" charset="0"/>
              </a:rPr>
              <a:t>Rs. 65.00 Lakhs</a:t>
            </a:r>
          </a:p>
          <a:p>
            <a:pPr marL="0" indent="0">
              <a:buNone/>
            </a:pPr>
            <a:r>
              <a:rPr lang="en-US" sz="2400" dirty="0">
                <a:solidFill>
                  <a:srgbClr val="7030A0"/>
                </a:solidFill>
                <a:latin typeface="Palatino Linotype" panose="02040502050505030304" pitchFamily="18" charset="0"/>
              </a:rPr>
              <a:t>     </a:t>
            </a:r>
            <a:r>
              <a:rPr lang="en-US" sz="2000" b="1" i="1" dirty="0">
                <a:solidFill>
                  <a:srgbClr val="7030A0"/>
                </a:solidFill>
                <a:latin typeface="Palatino Linotype" panose="02040502050505030304" pitchFamily="18" charset="0"/>
              </a:rPr>
              <a:t>(procurement to be completed by this month end)</a:t>
            </a:r>
          </a:p>
          <a:p>
            <a:pPr marL="0" indent="0">
              <a:buNone/>
            </a:pPr>
            <a:r>
              <a:rPr lang="en-US" sz="2000" dirty="0">
                <a:solidFill>
                  <a:srgbClr val="7030A0"/>
                </a:solidFill>
                <a:latin typeface="Palatino Linotype" panose="02040502050505030304" pitchFamily="18" charset="0"/>
              </a:rPr>
              <a:t>			</a:t>
            </a:r>
          </a:p>
        </p:txBody>
      </p:sp>
      <p:sp>
        <p:nvSpPr>
          <p:cNvPr id="4" name="Rectangle 3">
            <a:extLst>
              <a:ext uri="{FF2B5EF4-FFF2-40B4-BE49-F238E27FC236}">
                <a16:creationId xmlns:a16="http://schemas.microsoft.com/office/drawing/2014/main" id="{C847A4DA-1286-4D3A-9317-CD3AAC47BFB2}"/>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66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B4BAD-DCD1-48D4-B4F4-CF8ABE774054}"/>
              </a:ext>
            </a:extLst>
          </p:cNvPr>
          <p:cNvSpPr>
            <a:spLocks noGrp="1"/>
          </p:cNvSpPr>
          <p:nvPr>
            <p:ph idx="1"/>
          </p:nvPr>
        </p:nvSpPr>
        <p:spPr>
          <a:xfrm>
            <a:off x="498485" y="1211323"/>
            <a:ext cx="11227981" cy="5348177"/>
          </a:xfrm>
        </p:spPr>
        <p:txBody>
          <a:bodyPr>
            <a:normAutofit/>
          </a:bodyPr>
          <a:lstStyle/>
          <a:p>
            <a:r>
              <a:rPr lang="en-US" sz="2400" dirty="0">
                <a:solidFill>
                  <a:srgbClr val="7030A0"/>
                </a:solidFill>
                <a:latin typeface="Palatino Linotype" panose="02040502050505030304" pitchFamily="18" charset="0"/>
              </a:rPr>
              <a:t>Procurement of IT Hardware and Software			: </a:t>
            </a:r>
            <a:r>
              <a:rPr lang="en-US" sz="2400" dirty="0">
                <a:solidFill>
                  <a:srgbClr val="FF0000"/>
                </a:solidFill>
                <a:latin typeface="Palatino Linotype" panose="02040502050505030304" pitchFamily="18" charset="0"/>
              </a:rPr>
              <a:t>Rs. 100.00 lakhs</a:t>
            </a:r>
          </a:p>
          <a:p>
            <a:pPr marL="0" indent="0">
              <a:buNone/>
            </a:pPr>
            <a:r>
              <a:rPr lang="en-US" sz="2000" dirty="0">
                <a:solidFill>
                  <a:srgbClr val="7030A0"/>
                </a:solidFill>
                <a:latin typeface="Palatino Linotype" panose="02040502050505030304" pitchFamily="18" charset="0"/>
              </a:rPr>
              <a:t>      </a:t>
            </a:r>
            <a:r>
              <a:rPr lang="en-US" sz="2000" b="1" i="1" dirty="0">
                <a:solidFill>
                  <a:srgbClr val="FF0000"/>
                </a:solidFill>
                <a:latin typeface="Palatino Linotype" panose="02040502050505030304" pitchFamily="18" charset="0"/>
              </a:rPr>
              <a:t>(Rs.350.00 lakhs proposed but only 100 lakhs approved in AWP)</a:t>
            </a:r>
          </a:p>
          <a:p>
            <a:r>
              <a:rPr lang="en-US" sz="2400" dirty="0">
                <a:solidFill>
                  <a:srgbClr val="7030A0"/>
                </a:solidFill>
                <a:latin typeface="Palatino Linotype" panose="02040502050505030304" pitchFamily="18" charset="0"/>
              </a:rPr>
              <a:t>Construction of State Data Centre				: </a:t>
            </a:r>
            <a:r>
              <a:rPr lang="en-US" sz="2400" dirty="0">
                <a:solidFill>
                  <a:srgbClr val="FF0000"/>
                </a:solidFill>
                <a:latin typeface="Palatino Linotype" panose="02040502050505030304" pitchFamily="18" charset="0"/>
              </a:rPr>
              <a:t>Rs. 150.00 Lakhs</a:t>
            </a:r>
          </a:p>
          <a:p>
            <a:r>
              <a:rPr lang="en-US" sz="2400" dirty="0">
                <a:solidFill>
                  <a:srgbClr val="7030A0"/>
                </a:solidFill>
                <a:latin typeface="Palatino Linotype" panose="02040502050505030304" pitchFamily="18" charset="0"/>
              </a:rPr>
              <a:t>Procurement of equipment for WQ labs located at </a:t>
            </a:r>
          </a:p>
          <a:p>
            <a:pPr marL="0" indent="0">
              <a:buNone/>
            </a:pPr>
            <a:r>
              <a:rPr lang="en-US" sz="2400" dirty="0">
                <a:solidFill>
                  <a:srgbClr val="7030A0"/>
                </a:solidFill>
                <a:latin typeface="Palatino Linotype" panose="02040502050505030304" pitchFamily="18" charset="0"/>
              </a:rPr>
              <a:t>   Visakhapatnam, Rajahmundry, Kadapa and Kurnool	: </a:t>
            </a:r>
            <a:r>
              <a:rPr lang="en-US" sz="2400" dirty="0">
                <a:solidFill>
                  <a:srgbClr val="FF0000"/>
                </a:solidFill>
                <a:latin typeface="Palatino Linotype" panose="02040502050505030304" pitchFamily="18" charset="0"/>
              </a:rPr>
              <a:t>Rs.   40.00 Lakhs</a:t>
            </a:r>
          </a:p>
          <a:p>
            <a:r>
              <a:rPr lang="en-US" sz="2400" dirty="0">
                <a:solidFill>
                  <a:srgbClr val="7030A0"/>
                </a:solidFill>
                <a:latin typeface="Palatino Linotype" panose="02040502050505030304" pitchFamily="18" charset="0"/>
              </a:rPr>
              <a:t>Furnishing of SDC and DDC					: </a:t>
            </a:r>
            <a:r>
              <a:rPr lang="en-US" sz="2400" dirty="0">
                <a:solidFill>
                  <a:srgbClr val="FF0000"/>
                </a:solidFill>
                <a:latin typeface="Palatino Linotype" panose="02040502050505030304" pitchFamily="18" charset="0"/>
              </a:rPr>
              <a:t>Rs.   17.50 Lakhs</a:t>
            </a:r>
          </a:p>
          <a:p>
            <a:r>
              <a:rPr lang="en-US" sz="2400" dirty="0">
                <a:solidFill>
                  <a:srgbClr val="7030A0"/>
                </a:solidFill>
                <a:latin typeface="Palatino Linotype" panose="02040502050505030304" pitchFamily="18" charset="0"/>
              </a:rPr>
              <a:t>Drilling of Piezometers for study of saline ingression	: </a:t>
            </a:r>
            <a:r>
              <a:rPr lang="en-US" sz="2400" dirty="0">
                <a:solidFill>
                  <a:srgbClr val="FF0000"/>
                </a:solidFill>
                <a:latin typeface="Palatino Linotype" panose="02040502050505030304" pitchFamily="18" charset="0"/>
              </a:rPr>
              <a:t>Rs.   71.25 Lakhs </a:t>
            </a:r>
          </a:p>
          <a:p>
            <a:r>
              <a:rPr lang="en-US" sz="2400" dirty="0">
                <a:solidFill>
                  <a:srgbClr val="7030A0"/>
                </a:solidFill>
                <a:latin typeface="Palatino Linotype" panose="02040502050505030304" pitchFamily="18" charset="0"/>
              </a:rPr>
              <a:t>Procurement of AC's for SDC and DDC			: </a:t>
            </a:r>
            <a:r>
              <a:rPr lang="en-US" sz="2400" dirty="0">
                <a:solidFill>
                  <a:srgbClr val="FF0000"/>
                </a:solidFill>
                <a:latin typeface="Palatino Linotype" panose="02040502050505030304" pitchFamily="18" charset="0"/>
              </a:rPr>
              <a:t>Rs.     7.50 Lakhs</a:t>
            </a:r>
          </a:p>
          <a:p>
            <a:r>
              <a:rPr lang="en-US" sz="2400" dirty="0">
                <a:solidFill>
                  <a:srgbClr val="7030A0"/>
                </a:solidFill>
                <a:latin typeface="Palatino Linotype" panose="02040502050505030304" pitchFamily="18" charset="0"/>
              </a:rPr>
              <a:t>Design of State data center for SW and GW in Vijayawada	: </a:t>
            </a:r>
            <a:r>
              <a:rPr lang="en-US" sz="2400" dirty="0">
                <a:solidFill>
                  <a:srgbClr val="FF0000"/>
                </a:solidFill>
                <a:latin typeface="Palatino Linotype" panose="02040502050505030304" pitchFamily="18" charset="0"/>
              </a:rPr>
              <a:t>Rs.    25.00 Lakhs</a:t>
            </a:r>
          </a:p>
          <a:p>
            <a:r>
              <a:rPr lang="en-US" sz="2400" dirty="0">
                <a:solidFill>
                  <a:srgbClr val="7030A0"/>
                </a:solidFill>
                <a:latin typeface="Palatino Linotype" panose="02040502050505030304" pitchFamily="18" charset="0"/>
              </a:rPr>
              <a:t> Upgrading existing Website and Maintenance		: </a:t>
            </a:r>
            <a:r>
              <a:rPr lang="en-US" sz="2400" dirty="0">
                <a:solidFill>
                  <a:srgbClr val="FF0000"/>
                </a:solidFill>
                <a:latin typeface="Palatino Linotype" panose="02040502050505030304" pitchFamily="18" charset="0"/>
              </a:rPr>
              <a:t>Rs.    10.00 Lakhs</a:t>
            </a:r>
          </a:p>
          <a:p>
            <a:r>
              <a:rPr lang="en-US" sz="2400" dirty="0">
                <a:solidFill>
                  <a:srgbClr val="7030A0"/>
                </a:solidFill>
                <a:latin typeface="Palatino Linotype" panose="02040502050505030304" pitchFamily="18" charset="0"/>
              </a:rPr>
              <a:t>Training for field officers in GW Estimation, HIS etc.		: </a:t>
            </a:r>
            <a:r>
              <a:rPr lang="en-US" sz="2400" dirty="0">
                <a:solidFill>
                  <a:srgbClr val="FF0000"/>
                </a:solidFill>
                <a:latin typeface="Palatino Linotype" panose="02040502050505030304" pitchFamily="18" charset="0"/>
              </a:rPr>
              <a:t>Rs.     10.00 Lakhs</a:t>
            </a:r>
          </a:p>
          <a:p>
            <a:endParaRPr lang="en-US" sz="2400" dirty="0">
              <a:solidFill>
                <a:srgbClr val="7030A0"/>
              </a:solidFill>
              <a:latin typeface="Palatino Linotype" panose="02040502050505030304" pitchFamily="18" charset="0"/>
            </a:endParaRPr>
          </a:p>
        </p:txBody>
      </p:sp>
      <p:sp>
        <p:nvSpPr>
          <p:cNvPr id="4" name="Title 1">
            <a:extLst>
              <a:ext uri="{FF2B5EF4-FFF2-40B4-BE49-F238E27FC236}">
                <a16:creationId xmlns:a16="http://schemas.microsoft.com/office/drawing/2014/main" id="{670C7E9B-67F5-41C5-9590-019A2CDEEB7E}"/>
              </a:ext>
            </a:extLst>
          </p:cNvPr>
          <p:cNvSpPr txBox="1">
            <a:spLocks/>
          </p:cNvSpPr>
          <p:nvPr/>
        </p:nvSpPr>
        <p:spPr>
          <a:xfrm>
            <a:off x="393405" y="365125"/>
            <a:ext cx="11227981" cy="666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effectLst>
                  <a:outerShdw blurRad="38100" dist="38100" dir="2700000" algn="tl">
                    <a:srgbClr val="000000">
                      <a:alpha val="43137"/>
                    </a:srgbClr>
                  </a:outerShdw>
                </a:effectLst>
                <a:latin typeface="Palatino Linotype" panose="02040502050505030304" pitchFamily="18" charset="0"/>
              </a:rPr>
              <a:t>Major Procurement Items in 2017-18</a:t>
            </a:r>
          </a:p>
        </p:txBody>
      </p:sp>
      <p:sp>
        <p:nvSpPr>
          <p:cNvPr id="7" name="Rectangle 6">
            <a:extLst>
              <a:ext uri="{FF2B5EF4-FFF2-40B4-BE49-F238E27FC236}">
                <a16:creationId xmlns:a16="http://schemas.microsoft.com/office/drawing/2014/main" id="{8A80D2FB-C356-4AA1-8378-6F369AB04F46}"/>
              </a:ext>
            </a:extLst>
          </p:cNvPr>
          <p:cNvSpPr/>
          <p:nvPr/>
        </p:nvSpPr>
        <p:spPr>
          <a:xfrm>
            <a:off x="115330" y="140043"/>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66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73AEF9-88A0-4C31-892D-9F281AEFDA41}"/>
              </a:ext>
            </a:extLst>
          </p:cNvPr>
          <p:cNvSpPr txBox="1">
            <a:spLocks/>
          </p:cNvSpPr>
          <p:nvPr/>
        </p:nvSpPr>
        <p:spPr>
          <a:xfrm>
            <a:off x="393405" y="365125"/>
            <a:ext cx="11227981" cy="666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effectLst>
                  <a:outerShdw blurRad="38100" dist="38100" dir="2700000" algn="tl">
                    <a:srgbClr val="000000">
                      <a:alpha val="43137"/>
                    </a:srgbClr>
                  </a:outerShdw>
                </a:effectLst>
                <a:latin typeface="Palatino Linotype" panose="02040502050505030304" pitchFamily="18" charset="0"/>
              </a:rPr>
              <a:t>Major Procurement Items in 2017-18</a:t>
            </a:r>
          </a:p>
        </p:txBody>
      </p:sp>
      <p:sp>
        <p:nvSpPr>
          <p:cNvPr id="5" name="Content Placeholder 2">
            <a:extLst>
              <a:ext uri="{FF2B5EF4-FFF2-40B4-BE49-F238E27FC236}">
                <a16:creationId xmlns:a16="http://schemas.microsoft.com/office/drawing/2014/main" id="{45AD79DA-4A9E-4663-8F49-FE1C60955671}"/>
              </a:ext>
            </a:extLst>
          </p:cNvPr>
          <p:cNvSpPr>
            <a:spLocks noGrp="1"/>
          </p:cNvSpPr>
          <p:nvPr>
            <p:ph idx="1"/>
          </p:nvPr>
        </p:nvSpPr>
        <p:spPr>
          <a:xfrm>
            <a:off x="498485" y="1211323"/>
            <a:ext cx="11227981" cy="5348177"/>
          </a:xfrm>
        </p:spPr>
        <p:txBody>
          <a:bodyPr>
            <a:normAutofit/>
          </a:bodyPr>
          <a:lstStyle/>
          <a:p>
            <a:r>
              <a:rPr lang="en-US" sz="2400" dirty="0">
                <a:solidFill>
                  <a:srgbClr val="7030A0"/>
                </a:solidFill>
                <a:latin typeface="Palatino Linotype" panose="02040502050505030304" pitchFamily="18" charset="0"/>
              </a:rPr>
              <a:t>Procurement of geological survey kits				: </a:t>
            </a:r>
            <a:r>
              <a:rPr lang="en-US" sz="2400" dirty="0">
                <a:solidFill>
                  <a:srgbClr val="FF0000"/>
                </a:solidFill>
                <a:latin typeface="Palatino Linotype" panose="02040502050505030304" pitchFamily="18" charset="0"/>
              </a:rPr>
              <a:t>Rs.   25.00 lakhs</a:t>
            </a:r>
          </a:p>
          <a:p>
            <a:r>
              <a:rPr lang="en-US" sz="2400" dirty="0">
                <a:solidFill>
                  <a:srgbClr val="7030A0"/>
                </a:solidFill>
                <a:latin typeface="Palatino Linotype" panose="02040502050505030304" pitchFamily="18" charset="0"/>
              </a:rPr>
              <a:t>Procurement of Survey of India geo-referenced toposheets</a:t>
            </a:r>
          </a:p>
          <a:p>
            <a:pPr marL="0" indent="0">
              <a:buNone/>
            </a:pPr>
            <a:r>
              <a:rPr lang="en-US" sz="2400" dirty="0">
                <a:solidFill>
                  <a:srgbClr val="7030A0"/>
                </a:solidFill>
                <a:latin typeface="Palatino Linotype" panose="02040502050505030304" pitchFamily="18" charset="0"/>
              </a:rPr>
              <a:t>   for entire Andhra Pradesh					: </a:t>
            </a:r>
            <a:r>
              <a:rPr lang="en-US" sz="2400" dirty="0">
                <a:solidFill>
                  <a:srgbClr val="FF0000"/>
                </a:solidFill>
                <a:latin typeface="Palatino Linotype" panose="02040502050505030304" pitchFamily="18" charset="0"/>
              </a:rPr>
              <a:t>Rs.   15.00 Lakhs</a:t>
            </a:r>
          </a:p>
          <a:p>
            <a:r>
              <a:rPr lang="en-US" sz="2400" dirty="0">
                <a:solidFill>
                  <a:srgbClr val="7030A0"/>
                </a:solidFill>
                <a:latin typeface="Palatino Linotype" panose="02040502050505030304" pitchFamily="18" charset="0"/>
              </a:rPr>
              <a:t>O&amp;M of existing systems at SDC &amp; 16 DDC			: </a:t>
            </a:r>
            <a:r>
              <a:rPr lang="en-US" sz="2400" dirty="0">
                <a:solidFill>
                  <a:srgbClr val="FF0000"/>
                </a:solidFill>
                <a:latin typeface="Palatino Linotype" panose="02040502050505030304" pitchFamily="18" charset="0"/>
              </a:rPr>
              <a:t>Rs.   15.00 Lakhs</a:t>
            </a:r>
          </a:p>
          <a:p>
            <a:r>
              <a:rPr lang="en-US" sz="2400" dirty="0">
                <a:solidFill>
                  <a:srgbClr val="7030A0"/>
                </a:solidFill>
                <a:latin typeface="Palatino Linotype" panose="02040502050505030304" pitchFamily="18" charset="0"/>
              </a:rPr>
              <a:t>Out Sourcing of Incremental Staff Cost				: </a:t>
            </a:r>
            <a:r>
              <a:rPr lang="en-US" sz="2400" dirty="0">
                <a:solidFill>
                  <a:srgbClr val="FF0000"/>
                </a:solidFill>
                <a:latin typeface="Palatino Linotype" panose="02040502050505030304" pitchFamily="18" charset="0"/>
              </a:rPr>
              <a:t>Rs. 163.00 Lakhs</a:t>
            </a:r>
          </a:p>
          <a:p>
            <a:r>
              <a:rPr lang="en-US" sz="2400" dirty="0">
                <a:solidFill>
                  <a:srgbClr val="7030A0"/>
                </a:solidFill>
                <a:latin typeface="Palatino Linotype" panose="02040502050505030304" pitchFamily="18" charset="0"/>
              </a:rPr>
              <a:t>Consultancy services for 1 DSS and 2 PDS Studies		: </a:t>
            </a:r>
            <a:r>
              <a:rPr lang="en-US" sz="2400" dirty="0">
                <a:solidFill>
                  <a:srgbClr val="FF0000"/>
                </a:solidFill>
                <a:latin typeface="Palatino Linotype" panose="02040502050505030304" pitchFamily="18" charset="0"/>
              </a:rPr>
              <a:t>Rs.   20.00 Lakhs </a:t>
            </a:r>
          </a:p>
          <a:p>
            <a:r>
              <a:rPr lang="en-US" sz="2400" dirty="0">
                <a:solidFill>
                  <a:srgbClr val="7030A0"/>
                </a:solidFill>
                <a:latin typeface="Palatino Linotype" panose="02040502050505030304" pitchFamily="18" charset="0"/>
              </a:rPr>
              <a:t>Establishment and Operational Cost of SPMU &amp; PMU	: </a:t>
            </a:r>
            <a:r>
              <a:rPr lang="en-US" sz="2400" dirty="0">
                <a:solidFill>
                  <a:srgbClr val="FF0000"/>
                </a:solidFill>
                <a:latin typeface="Palatino Linotype" panose="02040502050505030304" pitchFamily="18" charset="0"/>
              </a:rPr>
              <a:t>Rs.   10.00 Lakhs</a:t>
            </a:r>
          </a:p>
          <a:p>
            <a:r>
              <a:rPr lang="en-US" sz="2400" dirty="0">
                <a:solidFill>
                  <a:srgbClr val="7030A0"/>
                </a:solidFill>
                <a:latin typeface="Palatino Linotype" panose="02040502050505030304" pitchFamily="18" charset="0"/>
              </a:rPr>
              <a:t>Digitization of old reports and printing of Year Books 	: </a:t>
            </a:r>
            <a:r>
              <a:rPr lang="en-US" sz="2400" dirty="0">
                <a:solidFill>
                  <a:srgbClr val="FF0000"/>
                </a:solidFill>
                <a:latin typeface="Palatino Linotype" panose="02040502050505030304" pitchFamily="18" charset="0"/>
              </a:rPr>
              <a:t>Rs.     6.00 Lakhs</a:t>
            </a:r>
          </a:p>
          <a:p>
            <a:r>
              <a:rPr lang="en-US" sz="2400" dirty="0">
                <a:solidFill>
                  <a:srgbClr val="7030A0"/>
                </a:solidFill>
                <a:latin typeface="Palatino Linotype" panose="02040502050505030304" pitchFamily="18" charset="0"/>
              </a:rPr>
              <a:t>Procurement of Software of SDC (MS Office, Adobe pdf)	: </a:t>
            </a:r>
            <a:r>
              <a:rPr lang="en-US" sz="2400" dirty="0">
                <a:solidFill>
                  <a:srgbClr val="FF0000"/>
                </a:solidFill>
                <a:latin typeface="Palatino Linotype" panose="02040502050505030304" pitchFamily="18" charset="0"/>
              </a:rPr>
              <a:t>Rs.     2.50 Lakhs</a:t>
            </a:r>
          </a:p>
          <a:p>
            <a:r>
              <a:rPr lang="en-US" sz="2400" dirty="0">
                <a:solidFill>
                  <a:srgbClr val="7030A0"/>
                </a:solidFill>
                <a:latin typeface="Palatino Linotype" panose="02040502050505030304" pitchFamily="18" charset="0"/>
              </a:rPr>
              <a:t>Hiring of Vehicles							: </a:t>
            </a:r>
            <a:r>
              <a:rPr lang="en-US" sz="2400" dirty="0">
                <a:solidFill>
                  <a:srgbClr val="FF0000"/>
                </a:solidFill>
                <a:latin typeface="Palatino Linotype" panose="02040502050505030304" pitchFamily="18" charset="0"/>
              </a:rPr>
              <a:t>Rs.   36.00 Lakhs</a:t>
            </a:r>
          </a:p>
          <a:p>
            <a:endParaRPr lang="en-US" sz="2400" dirty="0">
              <a:solidFill>
                <a:srgbClr val="7030A0"/>
              </a:solidFill>
              <a:latin typeface="Palatino Linotype" panose="02040502050505030304" pitchFamily="18" charset="0"/>
            </a:endParaRPr>
          </a:p>
        </p:txBody>
      </p:sp>
      <p:sp>
        <p:nvSpPr>
          <p:cNvPr id="6" name="Rectangle 5">
            <a:extLst>
              <a:ext uri="{FF2B5EF4-FFF2-40B4-BE49-F238E27FC236}">
                <a16:creationId xmlns:a16="http://schemas.microsoft.com/office/drawing/2014/main" id="{45B8C68F-2F83-4AC4-AACD-5C1687A3AA11}"/>
              </a:ext>
            </a:extLst>
          </p:cNvPr>
          <p:cNvSpPr/>
          <p:nvPr/>
        </p:nvSpPr>
        <p:spPr>
          <a:xfrm>
            <a:off x="115330" y="101407"/>
            <a:ext cx="11994292" cy="6599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78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1078</Words>
  <Application>Microsoft Office PowerPoint</Application>
  <PresentationFormat>Widescreen</PresentationFormat>
  <Paragraphs>259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Palatino Linotype</vt:lpstr>
      <vt:lpstr>Office Theme</vt:lpstr>
      <vt:lpstr>GOVERNMENT OF ANDHRA PRADESH GROUND WATER AND WATER AUDIT DEPARTMENT</vt:lpstr>
      <vt:lpstr>DETAILS OF STATE PROJECT MONITORING UNIT (APGW)</vt:lpstr>
      <vt:lpstr>Funds received and expenditure incurred (2016-17 &amp; 2017-18)</vt:lpstr>
      <vt:lpstr>Major Procurement Items in PIP </vt:lpstr>
      <vt:lpstr>PowerPoint Presentation</vt:lpstr>
      <vt:lpstr>PowerPoint Presentation</vt:lpstr>
      <vt:lpstr>Major Procurement Items in 2016-17</vt:lpstr>
      <vt:lpstr>PowerPoint Presentation</vt:lpstr>
      <vt:lpstr>PowerPoint Presentation</vt:lpstr>
      <vt:lpstr>Physical Progress </vt:lpstr>
      <vt:lpstr>Status of Bid Documents</vt:lpstr>
      <vt:lpstr>Status of various studies/PDS</vt:lpstr>
      <vt:lpstr>Status of Hydromet Stations - Groundwater</vt:lpstr>
      <vt:lpstr>Status of Public Finance Management System</vt:lpstr>
      <vt:lpstr>Status of State WRIS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Padma Prasad Kenchem</dc:creator>
  <cp:lastModifiedBy>Padma Prasad Kenchem</cp:lastModifiedBy>
  <cp:revision>111</cp:revision>
  <dcterms:created xsi:type="dcterms:W3CDTF">2017-08-08T07:26:38Z</dcterms:created>
  <dcterms:modified xsi:type="dcterms:W3CDTF">2017-08-11T04:57:11Z</dcterms:modified>
</cp:coreProperties>
</file>